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1" r:id="rId3"/>
    <p:sldMasterId id="2147483688" r:id="rId4"/>
    <p:sldMasterId id="2147483696" r:id="rId5"/>
    <p:sldMasterId id="2147483705" r:id="rId6"/>
    <p:sldMasterId id="2147483712" r:id="rId7"/>
  </p:sldMasterIdLst>
  <p:notesMasterIdLst>
    <p:notesMasterId r:id="rId30"/>
  </p:notesMasterIdLst>
  <p:sldIdLst>
    <p:sldId id="256" r:id="rId8"/>
    <p:sldId id="257" r:id="rId9"/>
    <p:sldId id="264" r:id="rId10"/>
    <p:sldId id="258" r:id="rId11"/>
    <p:sldId id="259" r:id="rId12"/>
    <p:sldId id="260" r:id="rId13"/>
    <p:sldId id="262" r:id="rId14"/>
    <p:sldId id="263" r:id="rId15"/>
    <p:sldId id="267" r:id="rId16"/>
    <p:sldId id="268" r:id="rId17"/>
    <p:sldId id="269" r:id="rId18"/>
    <p:sldId id="265" r:id="rId19"/>
    <p:sldId id="272" r:id="rId20"/>
    <p:sldId id="273" r:id="rId21"/>
    <p:sldId id="275" r:id="rId22"/>
    <p:sldId id="266" r:id="rId23"/>
    <p:sldId id="279" r:id="rId24"/>
    <p:sldId id="277" r:id="rId25"/>
    <p:sldId id="270" r:id="rId26"/>
    <p:sldId id="274" r:id="rId27"/>
    <p:sldId id="278" r:id="rId28"/>
    <p:sldId id="27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2" autoAdjust="0"/>
    <p:restoredTop sz="94660"/>
  </p:normalViewPr>
  <p:slideViewPr>
    <p:cSldViewPr snapToGrid="0">
      <p:cViewPr varScale="1">
        <p:scale>
          <a:sx n="116" d="100"/>
          <a:sy n="116" d="100"/>
        </p:scale>
        <p:origin x="33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45F645-1B0D-4C48-B8BA-A321D8F1393F}" type="datetimeFigureOut">
              <a:rPr lang="en-US" smtClean="0"/>
              <a:t>9/17/2018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198462-5B47-45EC-B1AC-0D4FE2273CE2}" type="slidenum">
              <a:rPr lang="en-US" smtClean="0"/>
              <a:t>‹#›</a:t>
            </a:fld>
            <a:endParaRPr lang="en-US"/>
          </a:p>
        </p:txBody>
      </p:sp>
    </p:spTree>
    <p:extLst>
      <p:ext uri="{BB962C8B-B14F-4D97-AF65-F5344CB8AC3E}">
        <p14:creationId xmlns:p14="http://schemas.microsoft.com/office/powerpoint/2010/main" val="2420814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96222F-3902-42BB-8993-9C2E2787778E}" type="datetime1">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275E1-BE60-4117-B389-3DC15880B922}" type="slidenum">
              <a:rPr lang="en-US" smtClean="0"/>
              <a:t>‹#›</a:t>
            </a:fld>
            <a:endParaRPr lang="en-US"/>
          </a:p>
        </p:txBody>
      </p:sp>
    </p:spTree>
    <p:extLst>
      <p:ext uri="{BB962C8B-B14F-4D97-AF65-F5344CB8AC3E}">
        <p14:creationId xmlns:p14="http://schemas.microsoft.com/office/powerpoint/2010/main" val="1273535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02C3F1-058E-434F-ABBE-A11E933CE42F}" type="datetime1">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275E1-BE60-4117-B389-3DC15880B922}" type="slidenum">
              <a:rPr lang="en-US" smtClean="0"/>
              <a:t>‹#›</a:t>
            </a:fld>
            <a:endParaRPr lang="en-US"/>
          </a:p>
        </p:txBody>
      </p:sp>
    </p:spTree>
    <p:extLst>
      <p:ext uri="{BB962C8B-B14F-4D97-AF65-F5344CB8AC3E}">
        <p14:creationId xmlns:p14="http://schemas.microsoft.com/office/powerpoint/2010/main" val="372516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162D2E-CA28-44B2-B458-32F567D660DF}" type="datetime1">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275E1-BE60-4117-B389-3DC15880B922}" type="slidenum">
              <a:rPr lang="en-US" smtClean="0"/>
              <a:t>‹#›</a:t>
            </a:fld>
            <a:endParaRPr lang="en-US"/>
          </a:p>
        </p:txBody>
      </p:sp>
    </p:spTree>
    <p:extLst>
      <p:ext uri="{BB962C8B-B14F-4D97-AF65-F5344CB8AC3E}">
        <p14:creationId xmlns:p14="http://schemas.microsoft.com/office/powerpoint/2010/main" val="664853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98000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47213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663699"/>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836367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311400"/>
            <a:ext cx="5384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2311400"/>
            <a:ext cx="5384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7607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092200"/>
            <a:ext cx="10972800"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810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1219200"/>
            <a:ext cx="4011084" cy="1162051"/>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1219202"/>
            <a:ext cx="6815667" cy="5257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5" y="2471739"/>
            <a:ext cx="4011084" cy="4005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0898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207001"/>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1019174"/>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773739"/>
            <a:ext cx="7315200" cy="804863"/>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9526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5382157" y="-175153"/>
            <a:ext cx="3429000" cy="91133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609600" y="1092200"/>
            <a:ext cx="10972800"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789501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EA5BE3-0545-4BC4-AE01-980C130D9F4A}" type="datetime1">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275E1-BE60-4117-B389-3DC15880B922}" type="slidenum">
              <a:rPr lang="en-US" smtClean="0"/>
              <a:t>‹#›</a:t>
            </a:fld>
            <a:endParaRPr lang="en-US"/>
          </a:p>
        </p:txBody>
      </p:sp>
    </p:spTree>
    <p:extLst>
      <p:ext uri="{BB962C8B-B14F-4D97-AF65-F5344CB8AC3E}">
        <p14:creationId xmlns:p14="http://schemas.microsoft.com/office/powerpoint/2010/main" val="1147342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29790"/>
            <a:ext cx="10363200" cy="1470660"/>
          </a:xfrm>
        </p:spPr>
        <p:txBody>
          <a:bodyPr/>
          <a:lstStyle>
            <a:lvl1pPr>
              <a:defRPr>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lumMod val="85000"/>
                    <a:lumOff val="1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96948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09600" y="2316480"/>
            <a:ext cx="10972800" cy="39319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988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963084" y="4406901"/>
            <a:ext cx="10363200" cy="1362075"/>
          </a:xfrm>
        </p:spPr>
        <p:txBody>
          <a:bodyPr anchor="t"/>
          <a:lstStyle>
            <a:lvl1pPr algn="l">
              <a:defRPr sz="4000" b="1" cap="all">
                <a:latin typeface="Arial"/>
              </a:defRPr>
            </a:lvl1pPr>
          </a:lstStyle>
          <a:p>
            <a:r>
              <a:rPr lang="en-US" smtClean="0"/>
              <a:t>Click to edit Master title style</a:t>
            </a:r>
            <a:endParaRPr lang="en-US" dirty="0"/>
          </a:p>
        </p:txBody>
      </p:sp>
      <p:sp>
        <p:nvSpPr>
          <p:cNvPr id="5" name="Text Placeholder 2"/>
          <p:cNvSpPr>
            <a:spLocks noGrp="1"/>
          </p:cNvSpPr>
          <p:nvPr>
            <p:ph type="body" idx="1"/>
          </p:nvPr>
        </p:nvSpPr>
        <p:spPr>
          <a:xfrm>
            <a:off x="963084" y="2906713"/>
            <a:ext cx="10363200" cy="1500187"/>
          </a:xfrm>
        </p:spPr>
        <p:txBody>
          <a:bodyPr anchor="b"/>
          <a:lstStyle>
            <a:lvl1pPr marL="0" indent="0">
              <a:buNone/>
              <a:defRPr sz="2000">
                <a:solidFill>
                  <a:schemeClr val="tx1">
                    <a:lumMod val="75000"/>
                    <a:lumOff val="2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662110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65960"/>
            <a:ext cx="5384800" cy="40233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965960"/>
            <a:ext cx="5384800" cy="40233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8051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0917" y="855347"/>
            <a:ext cx="4011084"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1227846"/>
            <a:ext cx="6815667" cy="54015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60917" y="2135506"/>
            <a:ext cx="4011084" cy="41890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91529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105400"/>
            <a:ext cx="7315200" cy="567690"/>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914400"/>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673090"/>
            <a:ext cx="7315200" cy="8039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9451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54358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36637"/>
            <a:ext cx="109728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609600" y="2362200"/>
            <a:ext cx="10972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0864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Arial"/>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35363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332038"/>
            <a:ext cx="53848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2332038"/>
            <a:ext cx="53848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4451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956ACD-672A-4199-8C57-A116CDDD0AB8}" type="datetime1">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275E1-BE60-4117-B389-3DC15880B922}" type="slidenum">
              <a:rPr lang="en-US" smtClean="0"/>
              <a:t>‹#›</a:t>
            </a:fld>
            <a:endParaRPr lang="en-US"/>
          </a:p>
        </p:txBody>
      </p:sp>
    </p:spTree>
    <p:extLst>
      <p:ext uri="{BB962C8B-B14F-4D97-AF65-F5344CB8AC3E}">
        <p14:creationId xmlns:p14="http://schemas.microsoft.com/office/powerpoint/2010/main" val="1533444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560917" y="855347"/>
            <a:ext cx="4011084" cy="1162050"/>
          </a:xfrm>
        </p:spPr>
        <p:txBody>
          <a:bodyPr anchor="b"/>
          <a:lstStyle>
            <a:lvl1pPr algn="l">
              <a:defRPr sz="2000" b="1"/>
            </a:lvl1pPr>
          </a:lstStyle>
          <a:p>
            <a:r>
              <a:rPr lang="en-US" smtClean="0"/>
              <a:t>Click to edit Master title style</a:t>
            </a:r>
            <a:endParaRPr lang="en-US" dirty="0"/>
          </a:p>
        </p:txBody>
      </p:sp>
      <p:sp>
        <p:nvSpPr>
          <p:cNvPr id="6" name="Content Placeholder 2"/>
          <p:cNvSpPr>
            <a:spLocks noGrp="1"/>
          </p:cNvSpPr>
          <p:nvPr>
            <p:ph idx="1"/>
          </p:nvPr>
        </p:nvSpPr>
        <p:spPr>
          <a:xfrm>
            <a:off x="4766733" y="1227846"/>
            <a:ext cx="6815667" cy="54015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560917" y="2135506"/>
            <a:ext cx="4011084" cy="41890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7398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2389717" y="5105400"/>
            <a:ext cx="7315200" cy="567690"/>
          </a:xfrm>
        </p:spPr>
        <p:txBody>
          <a:bodyPr anchor="b"/>
          <a:lstStyle>
            <a:lvl1pPr algn="l">
              <a:defRPr sz="2000" b="1"/>
            </a:lvl1pPr>
          </a:lstStyle>
          <a:p>
            <a:r>
              <a:rPr lang="en-US" smtClean="0"/>
              <a:t>Click to edit Master title style</a:t>
            </a:r>
            <a:endParaRPr lang="en-US" dirty="0"/>
          </a:p>
        </p:txBody>
      </p:sp>
      <p:sp>
        <p:nvSpPr>
          <p:cNvPr id="6" name="Picture Placeholder 2"/>
          <p:cNvSpPr>
            <a:spLocks noGrp="1"/>
          </p:cNvSpPr>
          <p:nvPr>
            <p:ph type="pic" idx="1"/>
          </p:nvPr>
        </p:nvSpPr>
        <p:spPr>
          <a:xfrm>
            <a:off x="2389717" y="914400"/>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7" name="Text Placeholder 3"/>
          <p:cNvSpPr>
            <a:spLocks noGrp="1"/>
          </p:cNvSpPr>
          <p:nvPr>
            <p:ph type="body" sz="half" idx="2"/>
          </p:nvPr>
        </p:nvSpPr>
        <p:spPr>
          <a:xfrm>
            <a:off x="2389717" y="5673090"/>
            <a:ext cx="7315200" cy="8039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59799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092200"/>
            <a:ext cx="10972800"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1298529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81708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13436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663699"/>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6271739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311400"/>
            <a:ext cx="5384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2311400"/>
            <a:ext cx="5384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5225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092200"/>
            <a:ext cx="10972800"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141228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1219200"/>
            <a:ext cx="4011084" cy="1162051"/>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1219202"/>
            <a:ext cx="6815667" cy="5257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5" y="2471739"/>
            <a:ext cx="4011084" cy="4005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465200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207001"/>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1019174"/>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773739"/>
            <a:ext cx="7315200" cy="804863"/>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268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2D57CE-70FA-43AC-9D34-EA21D75FCD19}" type="datetime1">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275E1-BE60-4117-B389-3DC15880B922}" type="slidenum">
              <a:rPr lang="en-US" smtClean="0"/>
              <a:t>‹#›</a:t>
            </a:fld>
            <a:endParaRPr lang="en-US"/>
          </a:p>
        </p:txBody>
      </p:sp>
    </p:spTree>
    <p:extLst>
      <p:ext uri="{BB962C8B-B14F-4D97-AF65-F5344CB8AC3E}">
        <p14:creationId xmlns:p14="http://schemas.microsoft.com/office/powerpoint/2010/main" val="23155536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5382157" y="-175153"/>
            <a:ext cx="3429000" cy="91133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609600" y="1092200"/>
            <a:ext cx="10972800"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552789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29790"/>
            <a:ext cx="10363200" cy="1470660"/>
          </a:xfrm>
        </p:spPr>
        <p:txBody>
          <a:bodyPr/>
          <a:lstStyle>
            <a:lvl1pPr>
              <a:defRPr>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lumMod val="85000"/>
                    <a:lumOff val="1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177800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09600" y="2316480"/>
            <a:ext cx="10972800" cy="39319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6061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963084" y="4406901"/>
            <a:ext cx="10363200" cy="1362075"/>
          </a:xfrm>
        </p:spPr>
        <p:txBody>
          <a:bodyPr anchor="t"/>
          <a:lstStyle>
            <a:lvl1pPr algn="l">
              <a:defRPr sz="4000" b="1" cap="all">
                <a:latin typeface="Arial"/>
              </a:defRPr>
            </a:lvl1pPr>
          </a:lstStyle>
          <a:p>
            <a:r>
              <a:rPr lang="en-US" smtClean="0"/>
              <a:t>Click to edit Master title style</a:t>
            </a:r>
            <a:endParaRPr lang="en-US" dirty="0"/>
          </a:p>
        </p:txBody>
      </p:sp>
      <p:sp>
        <p:nvSpPr>
          <p:cNvPr id="5" name="Text Placeholder 2"/>
          <p:cNvSpPr>
            <a:spLocks noGrp="1"/>
          </p:cNvSpPr>
          <p:nvPr>
            <p:ph type="body" idx="1"/>
          </p:nvPr>
        </p:nvSpPr>
        <p:spPr>
          <a:xfrm>
            <a:off x="963084" y="2906713"/>
            <a:ext cx="10363200" cy="1500187"/>
          </a:xfrm>
        </p:spPr>
        <p:txBody>
          <a:bodyPr anchor="b"/>
          <a:lstStyle>
            <a:lvl1pPr marL="0" indent="0">
              <a:buNone/>
              <a:defRPr sz="2000">
                <a:solidFill>
                  <a:schemeClr val="tx1">
                    <a:lumMod val="75000"/>
                    <a:lumOff val="2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7613764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65960"/>
            <a:ext cx="5384800" cy="40233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965960"/>
            <a:ext cx="5384800" cy="40233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6771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0917" y="855347"/>
            <a:ext cx="4011084"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1227846"/>
            <a:ext cx="6815667" cy="54015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60917" y="2135506"/>
            <a:ext cx="4011084" cy="41890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820002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105400"/>
            <a:ext cx="7315200" cy="567690"/>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914400"/>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673090"/>
            <a:ext cx="7315200" cy="8039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866383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034393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36637"/>
            <a:ext cx="109728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609600" y="2362200"/>
            <a:ext cx="10972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4401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Arial"/>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379468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9E4856-15E4-4C23-9715-18B94C4AE6E2}" type="datetime1">
              <a:rPr lang="en-US" smtClean="0"/>
              <a:t>9/17/2018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1275E1-BE60-4117-B389-3DC15880B922}"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1551503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332038"/>
            <a:ext cx="53848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2332038"/>
            <a:ext cx="53848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4715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560917" y="855347"/>
            <a:ext cx="4011084" cy="1162050"/>
          </a:xfrm>
        </p:spPr>
        <p:txBody>
          <a:bodyPr anchor="b"/>
          <a:lstStyle>
            <a:lvl1pPr algn="l">
              <a:defRPr sz="2000" b="1"/>
            </a:lvl1pPr>
          </a:lstStyle>
          <a:p>
            <a:r>
              <a:rPr lang="en-US" smtClean="0"/>
              <a:t>Click to edit Master title style</a:t>
            </a:r>
            <a:endParaRPr lang="en-US" dirty="0"/>
          </a:p>
        </p:txBody>
      </p:sp>
      <p:sp>
        <p:nvSpPr>
          <p:cNvPr id="6" name="Content Placeholder 2"/>
          <p:cNvSpPr>
            <a:spLocks noGrp="1"/>
          </p:cNvSpPr>
          <p:nvPr>
            <p:ph idx="1"/>
          </p:nvPr>
        </p:nvSpPr>
        <p:spPr>
          <a:xfrm>
            <a:off x="4766733" y="1227846"/>
            <a:ext cx="6815667" cy="54015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560917" y="2135506"/>
            <a:ext cx="4011084" cy="41890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310148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2389717" y="5105400"/>
            <a:ext cx="7315200" cy="567690"/>
          </a:xfrm>
        </p:spPr>
        <p:txBody>
          <a:bodyPr anchor="b"/>
          <a:lstStyle>
            <a:lvl1pPr algn="l">
              <a:defRPr sz="2000" b="1"/>
            </a:lvl1pPr>
          </a:lstStyle>
          <a:p>
            <a:r>
              <a:rPr lang="en-US" smtClean="0"/>
              <a:t>Click to edit Master title style</a:t>
            </a:r>
            <a:endParaRPr lang="en-US" dirty="0"/>
          </a:p>
        </p:txBody>
      </p:sp>
      <p:sp>
        <p:nvSpPr>
          <p:cNvPr id="6" name="Picture Placeholder 2"/>
          <p:cNvSpPr>
            <a:spLocks noGrp="1"/>
          </p:cNvSpPr>
          <p:nvPr>
            <p:ph type="pic" idx="1"/>
          </p:nvPr>
        </p:nvSpPr>
        <p:spPr>
          <a:xfrm>
            <a:off x="2389717" y="914400"/>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7" name="Text Placeholder 3"/>
          <p:cNvSpPr>
            <a:spLocks noGrp="1"/>
          </p:cNvSpPr>
          <p:nvPr>
            <p:ph type="body" sz="half" idx="2"/>
          </p:nvPr>
        </p:nvSpPr>
        <p:spPr>
          <a:xfrm>
            <a:off x="2389717" y="5673090"/>
            <a:ext cx="7315200" cy="8039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97954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1998EF4-8B6D-4321-8392-710CCAEDF0B7}" type="datetime1">
              <a:rPr lang="en-US" smtClean="0"/>
              <a:t>9/17/2018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1275E1-BE60-4117-B389-3DC15880B922}"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5347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89189-5714-4A6F-A92B-417681EE579E}" type="datetime1">
              <a:rPr lang="en-US" smtClean="0"/>
              <a:t>9/17/2018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1275E1-BE60-4117-B389-3DC15880B922}" type="slidenum">
              <a:rPr lang="en-US" smtClean="0"/>
              <a:t>‹#›</a:t>
            </a:fld>
            <a:endParaRPr lang="en-US"/>
          </a:p>
        </p:txBody>
      </p:sp>
    </p:spTree>
    <p:extLst>
      <p:ext uri="{BB962C8B-B14F-4D97-AF65-F5344CB8AC3E}">
        <p14:creationId xmlns:p14="http://schemas.microsoft.com/office/powerpoint/2010/main" val="3970718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37E49-CC07-4C40-A932-97AD4A74A040}" type="datetime1">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275E1-BE60-4117-B389-3DC15880B922}" type="slidenum">
              <a:rPr lang="en-US" smtClean="0"/>
              <a:t>‹#›</a:t>
            </a:fld>
            <a:endParaRPr lang="en-US"/>
          </a:p>
        </p:txBody>
      </p:sp>
    </p:spTree>
    <p:extLst>
      <p:ext uri="{BB962C8B-B14F-4D97-AF65-F5344CB8AC3E}">
        <p14:creationId xmlns:p14="http://schemas.microsoft.com/office/powerpoint/2010/main" val="3496565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0A7CBB-FA45-40EF-B3BE-26E228BA53A2}" type="datetime1">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275E1-BE60-4117-B389-3DC15880B922}" type="slidenum">
              <a:rPr lang="en-US" smtClean="0"/>
              <a:t>‹#›</a:t>
            </a:fld>
            <a:endParaRPr lang="en-US"/>
          </a:p>
        </p:txBody>
      </p:sp>
    </p:spTree>
    <p:extLst>
      <p:ext uri="{BB962C8B-B14F-4D97-AF65-F5344CB8AC3E}">
        <p14:creationId xmlns:p14="http://schemas.microsoft.com/office/powerpoint/2010/main" val="2793063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4.jpg"/><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43.xml"/><Relationship Id="rId7" Type="http://schemas.openxmlformats.org/officeDocument/2006/relationships/theme" Target="../theme/theme6.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49.xml"/><Relationship Id="rId7"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6D332B3-2899-4CB0-BBF1-FA9F379693FD}" type="datetime1">
              <a:rPr lang="en-US" smtClean="0"/>
              <a:t>9/17/2018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F1275E1-BE60-4117-B389-3DC15880B922}" type="slidenum">
              <a:rPr lang="en-US" smtClean="0"/>
              <a:t>‹#›</a:t>
            </a:fld>
            <a:endParaRPr lang="en-US"/>
          </a:p>
        </p:txBody>
      </p:sp>
    </p:spTree>
    <p:extLst>
      <p:ext uri="{BB962C8B-B14F-4D97-AF65-F5344CB8AC3E}">
        <p14:creationId xmlns:p14="http://schemas.microsoft.com/office/powerpoint/2010/main" val="1294865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92200"/>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2205038"/>
            <a:ext cx="109728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83255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iming>
    <p:tnLst>
      <p:par>
        <p:cTn id="1" dur="indefinite" restart="never" nodeType="tmRoot"/>
      </p:par>
    </p:tnLst>
  </p:timing>
  <p:hf hdr="0" ftr="0" dt="0"/>
  <p:txStyles>
    <p:titleStyle>
      <a:lvl1pPr algn="l" defTabSz="457200" rtl="0" eaLnBrk="1" latinLnBrk="0" hangingPunct="1">
        <a:spcBef>
          <a:spcPct val="0"/>
        </a:spcBef>
        <a:buNone/>
        <a:defRPr sz="4400" kern="120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838200"/>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2240280"/>
            <a:ext cx="109728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054672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txStyles>
    <p:titleStyle>
      <a:lvl1pPr algn="ctr" defTabSz="457200" rtl="0" eaLnBrk="1" latinLnBrk="0" hangingPunct="1">
        <a:spcBef>
          <a:spcPct val="0"/>
        </a:spcBef>
        <a:buNone/>
        <a:defRPr sz="4400" kern="1200">
          <a:solidFill>
            <a:schemeClr val="tx1">
              <a:lumMod val="85000"/>
              <a:lumOff val="15000"/>
            </a:schemeClr>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85000"/>
              <a:lumOff val="15000"/>
            </a:schemeClr>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lumMod val="85000"/>
              <a:lumOff val="15000"/>
            </a:schemeClr>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lumMod val="85000"/>
              <a:lumOff val="15000"/>
            </a:schemeClr>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14400"/>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2239963"/>
            <a:ext cx="109728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0678306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txStyles>
    <p:titleStyle>
      <a:lvl1pPr algn="ctr" defTabSz="457200" rtl="0" eaLnBrk="1" latinLnBrk="0" hangingPunct="1">
        <a:spcBef>
          <a:spcPct val="0"/>
        </a:spcBef>
        <a:buNone/>
        <a:defRPr sz="4400" kern="1200">
          <a:solidFill>
            <a:schemeClr val="tx1">
              <a:lumMod val="75000"/>
              <a:lumOff val="25000"/>
            </a:schemeClr>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092200"/>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2205038"/>
            <a:ext cx="109728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3918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iming>
    <p:tnLst>
      <p:par>
        <p:cTn id="1" dur="indefinite" restart="never" nodeType="tmRoot"/>
      </p:par>
    </p:tnLst>
  </p:timing>
  <p:hf hdr="0" ftr="0" dt="0"/>
  <p:txStyles>
    <p:titleStyle>
      <a:lvl1pPr algn="l" defTabSz="457200" rtl="0" eaLnBrk="1" latinLnBrk="0" hangingPunct="1">
        <a:spcBef>
          <a:spcPct val="0"/>
        </a:spcBef>
        <a:buNone/>
        <a:defRPr sz="4400" kern="120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838200"/>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2240280"/>
            <a:ext cx="109728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0795932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Lst>
  <p:txStyles>
    <p:titleStyle>
      <a:lvl1pPr algn="ctr" defTabSz="457200" rtl="0" eaLnBrk="1" latinLnBrk="0" hangingPunct="1">
        <a:spcBef>
          <a:spcPct val="0"/>
        </a:spcBef>
        <a:buNone/>
        <a:defRPr sz="4400" kern="1200">
          <a:solidFill>
            <a:schemeClr val="tx1">
              <a:lumMod val="85000"/>
              <a:lumOff val="15000"/>
            </a:schemeClr>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85000"/>
              <a:lumOff val="15000"/>
            </a:schemeClr>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lumMod val="85000"/>
              <a:lumOff val="15000"/>
            </a:schemeClr>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lumMod val="85000"/>
              <a:lumOff val="15000"/>
            </a:schemeClr>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14400"/>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2239963"/>
            <a:ext cx="109728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05207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Lst>
  <p:txStyles>
    <p:titleStyle>
      <a:lvl1pPr algn="ctr" defTabSz="457200" rtl="0" eaLnBrk="1" latinLnBrk="0" hangingPunct="1">
        <a:spcBef>
          <a:spcPct val="0"/>
        </a:spcBef>
        <a:buNone/>
        <a:defRPr sz="4400" kern="1200">
          <a:solidFill>
            <a:schemeClr val="tx1">
              <a:lumMod val="75000"/>
              <a:lumOff val="25000"/>
            </a:schemeClr>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0.png"/><Relationship Id="rId1" Type="http://schemas.openxmlformats.org/officeDocument/2006/relationships/slideLayout" Target="../slideLayouts/slideLayout27.xml"/><Relationship Id="rId5" Type="http://schemas.openxmlformats.org/officeDocument/2006/relationships/image" Target="../media/image190.png"/><Relationship Id="rId4" Type="http://schemas.openxmlformats.org/officeDocument/2006/relationships/image" Target="../media/image180.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7.xml"/><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7.xml"/><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2.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83059-D40C-409F-A155-1D3002701F3E}"/>
              </a:ext>
            </a:extLst>
          </p:cNvPr>
          <p:cNvSpPr>
            <a:spLocks noGrp="1"/>
          </p:cNvSpPr>
          <p:nvPr>
            <p:ph type="ctrTitle"/>
          </p:nvPr>
        </p:nvSpPr>
        <p:spPr/>
        <p:txBody>
          <a:bodyPr/>
          <a:lstStyle/>
          <a:p>
            <a:r>
              <a:rPr lang="en-US" dirty="0"/>
              <a:t>CH 302 Exam 1 Review</a:t>
            </a:r>
          </a:p>
        </p:txBody>
      </p:sp>
      <p:sp>
        <p:nvSpPr>
          <p:cNvPr id="3" name="Subtitle 2">
            <a:extLst>
              <a:ext uri="{FF2B5EF4-FFF2-40B4-BE49-F238E27FC236}">
                <a16:creationId xmlns:a16="http://schemas.microsoft.com/office/drawing/2014/main" xmlns="" id="{EEAC48C7-9862-4EBA-8524-5A127C115731}"/>
              </a:ext>
            </a:extLst>
          </p:cNvPr>
          <p:cNvSpPr>
            <a:spLocks noGrp="1"/>
          </p:cNvSpPr>
          <p:nvPr>
            <p:ph type="subTitle" idx="1"/>
          </p:nvPr>
        </p:nvSpPr>
        <p:spPr/>
        <p:txBody>
          <a:bodyPr/>
          <a:lstStyle/>
          <a:p>
            <a:r>
              <a:rPr lang="en-US" dirty="0"/>
              <a:t>09/17/18</a:t>
            </a:r>
          </a:p>
          <a:p>
            <a:r>
              <a:rPr lang="en-US" dirty="0"/>
              <a:t>Geoff Geberth</a:t>
            </a:r>
          </a:p>
        </p:txBody>
      </p:sp>
    </p:spTree>
    <p:extLst>
      <p:ext uri="{BB962C8B-B14F-4D97-AF65-F5344CB8AC3E}">
        <p14:creationId xmlns:p14="http://schemas.microsoft.com/office/powerpoint/2010/main" val="4057260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xmlns="" id="{C0E7B888-0D60-470F-8FE8-1D52FD64E92E}"/>
                  </a:ext>
                </a:extLst>
              </p:cNvPr>
              <p:cNvSpPr>
                <a:spLocks noGrp="1"/>
              </p:cNvSpPr>
              <p:nvPr>
                <p:ph idx="1"/>
              </p:nvPr>
            </p:nvSpPr>
            <p:spPr>
              <a:xfrm>
                <a:off x="-17364" y="585688"/>
                <a:ext cx="6223622" cy="5510463"/>
              </a:xfrm>
            </p:spPr>
            <p:txBody>
              <a:bodyPr>
                <a:normAutofit fontScale="92500" lnSpcReduction="10000"/>
              </a:bodyPr>
              <a:lstStyle/>
              <a:p>
                <a:r>
                  <a:rPr lang="en-US" dirty="0"/>
                  <a:t>Find new temp of the tub</a:t>
                </a:r>
              </a:p>
              <a:p>
                <a:pPr lvl="1">
                  <a:buFont typeface="Arial" panose="020B0604020202020204" pitchFamily="34" charset="0"/>
                  <a:buChar char="•"/>
                </a:pPr>
                <a14:m>
                  <m:oMath xmlns:m="http://schemas.openxmlformats.org/officeDocument/2006/math">
                    <m:r>
                      <a:rPr lang="en-US" b="0" i="1" smtClean="0">
                        <a:latin typeface="Cambria Math" panose="02040503050406030204" pitchFamily="18" charset="0"/>
                      </a:rPr>
                      <m:t>−4110750 </m:t>
                    </m:r>
                    <m:r>
                      <a:rPr lang="en-US" b="0" i="1" smtClean="0">
                        <a:latin typeface="Cambria Math" panose="02040503050406030204" pitchFamily="18" charset="0"/>
                      </a:rPr>
                      <m:t>𝐽</m:t>
                    </m:r>
                    <m:r>
                      <a:rPr lang="en-US" b="0" i="1" smtClean="0">
                        <a:latin typeface="Cambria Math" panose="02040503050406030204" pitchFamily="18" charset="0"/>
                      </a:rPr>
                      <m:t>=1,170,000</m:t>
                    </m:r>
                    <m:r>
                      <a:rPr lang="en-US" b="0" i="1" smtClean="0">
                        <a:latin typeface="Cambria Math" panose="02040503050406030204" pitchFamily="18" charset="0"/>
                      </a:rPr>
                      <m:t>𝑔</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𝑙</m:t>
                        </m:r>
                      </m:e>
                    </m:d>
                    <m:r>
                      <a:rPr lang="en-US" b="0" i="1" smtClean="0">
                        <a:latin typeface="Cambria Math" panose="02040503050406030204" pitchFamily="18" charset="0"/>
                      </a:rPr>
                      <m:t>∗4.184</m:t>
                    </m:r>
                    <m:f>
                      <m:fPr>
                        <m:ctrlPr>
                          <a:rPr lang="en-US" b="0" i="1" smtClean="0">
                            <a:latin typeface="Cambria Math" panose="02040503050406030204" pitchFamily="18" charset="0"/>
                          </a:rPr>
                        </m:ctrlPr>
                      </m:fPr>
                      <m:num>
                        <m:r>
                          <a:rPr lang="en-US" b="0" i="1" smtClean="0">
                            <a:latin typeface="Cambria Math" panose="02040503050406030204" pitchFamily="18" charset="0"/>
                          </a:rPr>
                          <m:t>𝐽</m:t>
                        </m:r>
                      </m:num>
                      <m:den>
                        <m:r>
                          <a:rPr lang="en-US" b="0" i="1" smtClean="0">
                            <a:latin typeface="Cambria Math" panose="02040503050406030204" pitchFamily="18" charset="0"/>
                          </a:rPr>
                          <m:t>𝑔</m:t>
                        </m:r>
                        <m:r>
                          <a:rPr lang="en-US" b="0" i="1" smtClean="0">
                            <a:latin typeface="Cambria Math" panose="02040503050406030204" pitchFamily="18" charset="0"/>
                          </a:rPr>
                          <m:t>∗℃ </m:t>
                        </m:r>
                      </m:den>
                    </m:f>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=−.8397=−.84℃→</m:t>
                    </m:r>
                    <m:r>
                      <a:rPr lang="en-US" b="0" i="1" smtClean="0">
                        <a:latin typeface="Cambria Math" panose="02040503050406030204" pitchFamily="18" charset="0"/>
                        <a:ea typeface="Cambria Math" panose="02040503050406030204" pitchFamily="18" charset="0"/>
                      </a:rPr>
                      <m:t>𝑊𝑎𝑡𝑒𝑟</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𝑛𝑜𝑤</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𝑎𝑡</m:t>
                    </m:r>
                    <m:r>
                      <a:rPr lang="en-US" b="0" i="1" smtClean="0">
                        <a:latin typeface="Cambria Math" panose="02040503050406030204" pitchFamily="18" charset="0"/>
                        <a:ea typeface="Cambria Math" panose="02040503050406030204" pitchFamily="18" charset="0"/>
                      </a:rPr>
                      <m:t> 37.16℃</m:t>
                    </m:r>
                  </m:oMath>
                </a14:m>
                <a:endParaRPr lang="en-US" b="0" i="1" dirty="0">
                  <a:latin typeface="Cambria Math" panose="02040503050406030204" pitchFamily="18" charset="0"/>
                  <a:ea typeface="Cambria Math" panose="02040503050406030204" pitchFamily="18" charset="0"/>
                </a:endParaRPr>
              </a:p>
              <a:p>
                <a:pPr>
                  <a:buFont typeface="Arial" panose="020B0604020202020204" pitchFamily="34" charset="0"/>
                  <a:buChar char="•"/>
                </a:pPr>
                <a:r>
                  <a:rPr lang="en-US" b="0" dirty="0">
                    <a:ea typeface="Cambria Math" panose="02040503050406030204" pitchFamily="18" charset="0"/>
                  </a:rPr>
                  <a:t>Melt the ice!</a:t>
                </a:r>
              </a:p>
              <a:p>
                <a:pPr lvl="1">
                  <a:buFont typeface="Arial" panose="020B0604020202020204" pitchFamily="34" charset="0"/>
                  <a:buChar char="•"/>
                </a:pP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a:rPr lang="en-US" b="0" i="1" smtClean="0">
                            <a:latin typeface="Cambria Math" panose="02040503050406030204" pitchFamily="18" charset="0"/>
                            <a:ea typeface="Cambria Math" panose="02040503050406030204" pitchFamily="18" charset="0"/>
                          </a:rPr>
                          <m:t>𝑖𝑛𝑡𝑜</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𝑖𝑐𝑒</m:t>
                        </m:r>
                      </m:sub>
                    </m:sSub>
                    <m:r>
                      <a:rPr lang="en-US" b="0" i="1" smtClean="0">
                        <a:latin typeface="Cambria Math" panose="02040503050406030204" pitchFamily="18" charset="0"/>
                        <a:ea typeface="Cambria Math" panose="02040503050406030204" pitchFamily="18" charset="0"/>
                      </a:rPr>
                      <m:t>=7500 </m:t>
                    </m:r>
                    <m:r>
                      <a:rPr lang="en-US" b="0" i="1" smtClean="0">
                        <a:latin typeface="Cambria Math" panose="02040503050406030204" pitchFamily="18" charset="0"/>
                        <a:ea typeface="Cambria Math" panose="02040503050406030204" pitchFamily="18" charset="0"/>
                      </a:rPr>
                      <m:t>𝑚𝑜𝑙</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𝑖𝑐𝑒</m:t>
                    </m:r>
                    <m:r>
                      <a:rPr lang="en-US" b="0" i="1" smtClean="0">
                        <a:latin typeface="Cambria Math" panose="02040503050406030204" pitchFamily="18" charset="0"/>
                        <a:ea typeface="Cambria Math" panose="02040503050406030204" pitchFamily="18" charset="0"/>
                      </a:rPr>
                      <m:t>∗6.01</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𝑘𝐽</m:t>
                        </m:r>
                      </m:num>
                      <m:den>
                        <m:r>
                          <a:rPr lang="en-US" b="0" i="1" smtClean="0">
                            <a:latin typeface="Cambria Math" panose="02040503050406030204" pitchFamily="18" charset="0"/>
                            <a:ea typeface="Cambria Math" panose="02040503050406030204" pitchFamily="18" charset="0"/>
                          </a:rPr>
                          <m:t>𝑚𝑜𝑙</m:t>
                        </m:r>
                      </m:den>
                    </m:f>
                    <m:r>
                      <a:rPr lang="en-US" b="0" i="1" smtClean="0">
                        <a:latin typeface="Cambria Math" panose="02040503050406030204" pitchFamily="18" charset="0"/>
                        <a:ea typeface="Cambria Math" panose="02040503050406030204" pitchFamily="18" charset="0"/>
                      </a:rPr>
                      <m:t>=45075 </m:t>
                    </m:r>
                    <m:r>
                      <a:rPr lang="en-US" b="0" i="1" smtClean="0">
                        <a:latin typeface="Cambria Math" panose="02040503050406030204" pitchFamily="18" charset="0"/>
                        <a:ea typeface="Cambria Math" panose="02040503050406030204" pitchFamily="18" charset="0"/>
                      </a:rPr>
                      <m:t>𝑘𝐽</m:t>
                    </m:r>
                    <m:r>
                      <a:rPr lang="en-US" b="0" i="1" smtClean="0">
                        <a:latin typeface="Cambria Math" panose="02040503050406030204" pitchFamily="18" charset="0"/>
                        <a:ea typeface="Cambria Math" panose="02040503050406030204" pitchFamily="18" charset="0"/>
                      </a:rPr>
                      <m:t>=45,075,000 </m:t>
                    </m:r>
                    <m:r>
                      <a:rPr lang="en-US" b="0" i="1" smtClean="0">
                        <a:latin typeface="Cambria Math" panose="02040503050406030204" pitchFamily="18" charset="0"/>
                        <a:ea typeface="Cambria Math" panose="02040503050406030204" pitchFamily="18" charset="0"/>
                      </a:rPr>
                      <m:t>𝐽</m:t>
                    </m:r>
                  </m:oMath>
                </a14:m>
                <a:endParaRPr lang="en-US" dirty="0"/>
              </a:p>
              <a:p>
                <a:pPr>
                  <a:buFont typeface="Arial" panose="020B0604020202020204" pitchFamily="34" charset="0"/>
                  <a:buChar char="•"/>
                </a:pPr>
                <a:r>
                  <a:rPr lang="en-US" dirty="0"/>
                  <a:t>Further cool the tub</a:t>
                </a:r>
              </a:p>
              <a:p>
                <a:pPr lvl="1">
                  <a:buFont typeface="Arial" panose="020B0604020202020204" pitchFamily="34" charset="0"/>
                  <a:buChar char="•"/>
                </a:pPr>
                <a14:m>
                  <m:oMath xmlns:m="http://schemas.openxmlformats.org/officeDocument/2006/math">
                    <m:r>
                      <a:rPr lang="en-US" b="0" i="1" smtClean="0">
                        <a:latin typeface="Cambria Math" panose="02040503050406030204" pitchFamily="18" charset="0"/>
                      </a:rPr>
                      <m:t>−45,075,000 </m:t>
                    </m:r>
                    <m:r>
                      <a:rPr lang="en-US" b="0" i="1" smtClean="0">
                        <a:latin typeface="Cambria Math" panose="02040503050406030204" pitchFamily="18" charset="0"/>
                      </a:rPr>
                      <m:t>𝐽</m:t>
                    </m:r>
                    <m:r>
                      <a:rPr lang="en-US" b="0" i="1" smtClean="0">
                        <a:latin typeface="Cambria Math" panose="02040503050406030204" pitchFamily="18" charset="0"/>
                      </a:rPr>
                      <m:t>=1,170,000</m:t>
                    </m:r>
                    <m:r>
                      <a:rPr lang="en-US" b="0" i="1" smtClean="0">
                        <a:latin typeface="Cambria Math" panose="02040503050406030204" pitchFamily="18" charset="0"/>
                      </a:rPr>
                      <m:t>𝑔</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r>
                      <a:rPr lang="en-US" b="0" i="1" smtClean="0">
                        <a:latin typeface="Cambria Math" panose="02040503050406030204" pitchFamily="18" charset="0"/>
                      </a:rPr>
                      <m:t>𝑂</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𝑙</m:t>
                        </m:r>
                      </m:e>
                    </m:d>
                    <m:r>
                      <a:rPr lang="en-US" b="0" i="1" smtClean="0">
                        <a:latin typeface="Cambria Math" panose="02040503050406030204" pitchFamily="18" charset="0"/>
                      </a:rPr>
                      <m:t>∗4.184</m:t>
                    </m:r>
                    <m:f>
                      <m:fPr>
                        <m:ctrlPr>
                          <a:rPr lang="en-US" b="0" i="1" smtClean="0">
                            <a:latin typeface="Cambria Math" panose="02040503050406030204" pitchFamily="18" charset="0"/>
                          </a:rPr>
                        </m:ctrlPr>
                      </m:fPr>
                      <m:num>
                        <m:r>
                          <a:rPr lang="en-US" b="0" i="1" smtClean="0">
                            <a:latin typeface="Cambria Math" panose="02040503050406030204" pitchFamily="18" charset="0"/>
                          </a:rPr>
                          <m:t>𝐽</m:t>
                        </m:r>
                      </m:num>
                      <m:den>
                        <m:r>
                          <a:rPr lang="en-US" b="0" i="1" smtClean="0">
                            <a:latin typeface="Cambria Math" panose="02040503050406030204" pitchFamily="18" charset="0"/>
                          </a:rPr>
                          <m:t>𝑔</m:t>
                        </m:r>
                        <m:r>
                          <a:rPr lang="en-US" b="0" i="1" smtClean="0">
                            <a:latin typeface="Cambria Math" panose="02040503050406030204" pitchFamily="18" charset="0"/>
                          </a:rPr>
                          <m:t>∗℃</m:t>
                        </m:r>
                      </m:den>
                    </m:f>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=−9.2085℃→</m:t>
                    </m:r>
                    <m:r>
                      <a:rPr lang="en-US" b="0" i="1" smtClean="0">
                        <a:latin typeface="Cambria Math" panose="02040503050406030204" pitchFamily="18" charset="0"/>
                        <a:ea typeface="Cambria Math" panose="02040503050406030204" pitchFamily="18" charset="0"/>
                      </a:rPr>
                      <m:t>𝑊𝑎𝑡𝑒𝑟</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𝑛𝑜𝑤</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𝑎𝑡</m:t>
                    </m:r>
                    <m:r>
                      <a:rPr lang="en-US" b="0" i="1" smtClean="0">
                        <a:latin typeface="Cambria Math" panose="02040503050406030204" pitchFamily="18" charset="0"/>
                        <a:ea typeface="Cambria Math" panose="02040503050406030204" pitchFamily="18" charset="0"/>
                      </a:rPr>
                      <m:t> 27.952℃</m:t>
                    </m:r>
                  </m:oMath>
                </a14:m>
                <a:endParaRPr lang="en-US" dirty="0"/>
              </a:p>
            </p:txBody>
          </p:sp>
        </mc:Choice>
        <mc:Fallback>
          <p:sp>
            <p:nvSpPr>
              <p:cNvPr id="3" name="Content Placeholder 2">
                <a:extLst>
                  <a:ext uri="{FF2B5EF4-FFF2-40B4-BE49-F238E27FC236}">
                    <a16:creationId xmlns:a16="http://schemas.microsoft.com/office/drawing/2014/main" xmlns:a14="http://schemas.microsoft.com/office/drawing/2010/main" xmlns="" id="{C0E7B888-0D60-470F-8FE8-1D52FD64E92E}"/>
                  </a:ext>
                </a:extLst>
              </p:cNvPr>
              <p:cNvSpPr>
                <a:spLocks noGrp="1" noRot="1" noChangeAspect="1" noMove="1" noResize="1" noEditPoints="1" noAdjustHandles="1" noChangeArrowheads="1" noChangeShapeType="1" noTextEdit="1"/>
              </p:cNvSpPr>
              <p:nvPr>
                <p:ph idx="1"/>
              </p:nvPr>
            </p:nvSpPr>
            <p:spPr>
              <a:xfrm>
                <a:off x="-17364" y="585688"/>
                <a:ext cx="6223622" cy="5510463"/>
              </a:xfrm>
              <a:blipFill rotWithShape="0">
                <a:blip r:embed="rId2"/>
                <a:stretch>
                  <a:fillRect l="-1959" t="-221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xmlns="" id="{3D503388-E031-4725-8D5A-58E7E7E8855A}"/>
              </a:ext>
            </a:extLst>
          </p:cNvPr>
          <p:cNvSpPr>
            <a:spLocks noGrp="1"/>
          </p:cNvSpPr>
          <p:nvPr>
            <p:ph type="sldNum" sz="quarter" idx="4294967295"/>
          </p:nvPr>
        </p:nvSpPr>
        <p:spPr>
          <a:xfrm>
            <a:off x="9448800" y="6356350"/>
            <a:ext cx="2743200" cy="365125"/>
          </a:xfrm>
          <a:prstGeom prst="rect">
            <a:avLst/>
          </a:prstGeom>
        </p:spPr>
        <p:txBody>
          <a:bodyPr/>
          <a:lstStyle/>
          <a:p>
            <a:fld id="{DF1275E1-BE60-4117-B389-3DC15880B922}" type="slidenum">
              <a:rPr lang="en-US" smtClean="0"/>
              <a:t>10</a:t>
            </a:fld>
            <a:endParaRPr lang="en-US"/>
          </a:p>
        </p:txBody>
      </p:sp>
      <p:sp>
        <p:nvSpPr>
          <p:cNvPr id="5" name="Rectangle 4">
            <a:extLst>
              <a:ext uri="{FF2B5EF4-FFF2-40B4-BE49-F238E27FC236}">
                <a16:creationId xmlns:a16="http://schemas.microsoft.com/office/drawing/2014/main" xmlns="" id="{1BC779FD-9072-4673-A9E5-F68E9F58C05A}"/>
              </a:ext>
            </a:extLst>
          </p:cNvPr>
          <p:cNvSpPr/>
          <p:nvPr/>
        </p:nvSpPr>
        <p:spPr>
          <a:xfrm>
            <a:off x="6880885" y="1825625"/>
            <a:ext cx="5162725" cy="43513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xmlns="" id="{C031B0E2-E45A-49CF-852C-B15087D1F68F}"/>
              </a:ext>
            </a:extLst>
          </p:cNvPr>
          <p:cNvSpPr txBox="1"/>
          <p:nvPr/>
        </p:nvSpPr>
        <p:spPr>
          <a:xfrm>
            <a:off x="6502916" y="3816628"/>
            <a:ext cx="296876" cy="369332"/>
          </a:xfrm>
          <a:prstGeom prst="rect">
            <a:avLst/>
          </a:prstGeom>
          <a:noFill/>
        </p:spPr>
        <p:txBody>
          <a:bodyPr wrap="none" rtlCol="0">
            <a:spAutoFit/>
          </a:bodyPr>
          <a:lstStyle/>
          <a:p>
            <a:r>
              <a:rPr lang="en-US" dirty="0"/>
              <a:t>T</a:t>
            </a:r>
          </a:p>
        </p:txBody>
      </p:sp>
      <p:sp>
        <p:nvSpPr>
          <p:cNvPr id="7" name="TextBox 6">
            <a:extLst>
              <a:ext uri="{FF2B5EF4-FFF2-40B4-BE49-F238E27FC236}">
                <a16:creationId xmlns:a16="http://schemas.microsoft.com/office/drawing/2014/main" xmlns="" id="{2B426722-0F9B-4D8F-902B-6CE1ED57B0E9}"/>
              </a:ext>
            </a:extLst>
          </p:cNvPr>
          <p:cNvSpPr txBox="1"/>
          <p:nvPr/>
        </p:nvSpPr>
        <p:spPr>
          <a:xfrm>
            <a:off x="8813928" y="6176963"/>
            <a:ext cx="1296637" cy="369332"/>
          </a:xfrm>
          <a:prstGeom prst="rect">
            <a:avLst/>
          </a:prstGeom>
          <a:noFill/>
        </p:spPr>
        <p:txBody>
          <a:bodyPr wrap="none" rtlCol="0">
            <a:spAutoFit/>
          </a:bodyPr>
          <a:lstStyle/>
          <a:p>
            <a:r>
              <a:rPr lang="en-US" dirty="0"/>
              <a:t>Heat Added</a:t>
            </a:r>
          </a:p>
        </p:txBody>
      </p:sp>
      <p:cxnSp>
        <p:nvCxnSpPr>
          <p:cNvPr id="8" name="Straight Connector 7">
            <a:extLst>
              <a:ext uri="{FF2B5EF4-FFF2-40B4-BE49-F238E27FC236}">
                <a16:creationId xmlns:a16="http://schemas.microsoft.com/office/drawing/2014/main" xmlns="" id="{24953FA7-E47C-4858-9BC1-79614DC46CD1}"/>
              </a:ext>
            </a:extLst>
          </p:cNvPr>
          <p:cNvCxnSpPr/>
          <p:nvPr/>
        </p:nvCxnSpPr>
        <p:spPr>
          <a:xfrm flipV="1">
            <a:off x="6880885" y="5276675"/>
            <a:ext cx="1342239" cy="900288"/>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9" name="Straight Connector 8">
            <a:extLst>
              <a:ext uri="{FF2B5EF4-FFF2-40B4-BE49-F238E27FC236}">
                <a16:creationId xmlns:a16="http://schemas.microsoft.com/office/drawing/2014/main" xmlns="" id="{A72FE7DC-38FA-4A0C-A41C-9645C79C177A}"/>
              </a:ext>
            </a:extLst>
          </p:cNvPr>
          <p:cNvCxnSpPr/>
          <p:nvPr/>
        </p:nvCxnSpPr>
        <p:spPr>
          <a:xfrm>
            <a:off x="8223124" y="5276675"/>
            <a:ext cx="864066"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3C7F458A-52E7-4F0B-A8FC-FEEDBEF8DA19}"/>
              </a:ext>
            </a:extLst>
          </p:cNvPr>
          <p:cNvCxnSpPr/>
          <p:nvPr/>
        </p:nvCxnSpPr>
        <p:spPr>
          <a:xfrm flipV="1">
            <a:off x="9087190" y="4446165"/>
            <a:ext cx="704675" cy="83051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537CE88C-2DED-4A01-BBB9-8F8940C0DFEA}"/>
              </a:ext>
            </a:extLst>
          </p:cNvPr>
          <p:cNvCxnSpPr/>
          <p:nvPr/>
        </p:nvCxnSpPr>
        <p:spPr>
          <a:xfrm>
            <a:off x="9791865" y="4446165"/>
            <a:ext cx="864066"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40E644CB-1960-4CCD-816B-DD858E78AA48}"/>
              </a:ext>
            </a:extLst>
          </p:cNvPr>
          <p:cNvCxnSpPr>
            <a:cxnSpLocks/>
          </p:cNvCxnSpPr>
          <p:nvPr/>
        </p:nvCxnSpPr>
        <p:spPr>
          <a:xfrm flipV="1">
            <a:off x="10645095" y="2155971"/>
            <a:ext cx="1353075" cy="229019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F2F378FB-C2F1-48A2-82E6-700C1A6CC7A1}"/>
              </a:ext>
            </a:extLst>
          </p:cNvPr>
          <p:cNvSpPr txBox="1"/>
          <p:nvPr/>
        </p:nvSpPr>
        <p:spPr>
          <a:xfrm>
            <a:off x="7552004" y="5726819"/>
            <a:ext cx="296876" cy="369332"/>
          </a:xfrm>
          <a:prstGeom prst="rect">
            <a:avLst/>
          </a:prstGeom>
          <a:noFill/>
        </p:spPr>
        <p:txBody>
          <a:bodyPr wrap="none" rtlCol="0">
            <a:spAutoFit/>
          </a:bodyPr>
          <a:lstStyle/>
          <a:p>
            <a:r>
              <a:rPr lang="en-US" dirty="0"/>
              <a:t>S</a:t>
            </a:r>
          </a:p>
        </p:txBody>
      </p:sp>
      <p:sp>
        <p:nvSpPr>
          <p:cNvPr id="18" name="TextBox 17">
            <a:extLst>
              <a:ext uri="{FF2B5EF4-FFF2-40B4-BE49-F238E27FC236}">
                <a16:creationId xmlns:a16="http://schemas.microsoft.com/office/drawing/2014/main" xmlns="" id="{53A12BEA-3A00-4782-B23D-9A57C7ADEB36}"/>
              </a:ext>
            </a:extLst>
          </p:cNvPr>
          <p:cNvSpPr txBox="1"/>
          <p:nvPr/>
        </p:nvSpPr>
        <p:spPr>
          <a:xfrm>
            <a:off x="9516153" y="4676754"/>
            <a:ext cx="282450" cy="369332"/>
          </a:xfrm>
          <a:prstGeom prst="rect">
            <a:avLst/>
          </a:prstGeom>
          <a:noFill/>
        </p:spPr>
        <p:txBody>
          <a:bodyPr wrap="none" rtlCol="0">
            <a:spAutoFit/>
          </a:bodyPr>
          <a:lstStyle/>
          <a:p>
            <a:r>
              <a:rPr lang="en-US" dirty="0"/>
              <a:t>L</a:t>
            </a:r>
          </a:p>
        </p:txBody>
      </p:sp>
      <p:sp>
        <p:nvSpPr>
          <p:cNvPr id="19" name="TextBox 18">
            <a:extLst>
              <a:ext uri="{FF2B5EF4-FFF2-40B4-BE49-F238E27FC236}">
                <a16:creationId xmlns:a16="http://schemas.microsoft.com/office/drawing/2014/main" xmlns="" id="{124D47B2-2BB1-47FC-893A-1A49B629DB36}"/>
              </a:ext>
            </a:extLst>
          </p:cNvPr>
          <p:cNvSpPr txBox="1"/>
          <p:nvPr/>
        </p:nvSpPr>
        <p:spPr>
          <a:xfrm>
            <a:off x="11173252" y="3527208"/>
            <a:ext cx="330540" cy="369332"/>
          </a:xfrm>
          <a:prstGeom prst="rect">
            <a:avLst/>
          </a:prstGeom>
          <a:noFill/>
        </p:spPr>
        <p:txBody>
          <a:bodyPr wrap="none" rtlCol="0">
            <a:spAutoFit/>
          </a:bodyPr>
          <a:lstStyle/>
          <a:p>
            <a:r>
              <a:rPr lang="en-US" dirty="0"/>
              <a:t>G</a:t>
            </a:r>
          </a:p>
        </p:txBody>
      </p:sp>
      <p:grpSp>
        <p:nvGrpSpPr>
          <p:cNvPr id="26" name="Group 25">
            <a:extLst>
              <a:ext uri="{FF2B5EF4-FFF2-40B4-BE49-F238E27FC236}">
                <a16:creationId xmlns:a16="http://schemas.microsoft.com/office/drawing/2014/main" xmlns="" id="{976A8E46-ABCD-432C-8258-42738D829953}"/>
              </a:ext>
            </a:extLst>
          </p:cNvPr>
          <p:cNvGrpSpPr/>
          <p:nvPr/>
        </p:nvGrpSpPr>
        <p:grpSpPr>
          <a:xfrm>
            <a:off x="6231285" y="4740260"/>
            <a:ext cx="3137304" cy="905685"/>
            <a:chOff x="5541475" y="4740260"/>
            <a:chExt cx="3137304" cy="905685"/>
          </a:xfrm>
        </p:grpSpPr>
        <p:cxnSp>
          <p:nvCxnSpPr>
            <p:cNvPr id="21" name="Straight Connector 20">
              <a:extLst>
                <a:ext uri="{FF2B5EF4-FFF2-40B4-BE49-F238E27FC236}">
                  <a16:creationId xmlns:a16="http://schemas.microsoft.com/office/drawing/2014/main" xmlns="" id="{5E7C6F45-1BA0-4600-8E17-FD3E3DD9B448}"/>
                </a:ext>
              </a:extLst>
            </p:cNvPr>
            <p:cNvCxnSpPr/>
            <p:nvPr/>
          </p:nvCxnSpPr>
          <p:spPr>
            <a:xfrm>
              <a:off x="6191075" y="4924926"/>
              <a:ext cx="24877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EEAB9527-408E-40C5-A377-3A17F182217B}"/>
                </a:ext>
              </a:extLst>
            </p:cNvPr>
            <p:cNvCxnSpPr>
              <a:cxnSpLocks/>
            </p:cNvCxnSpPr>
            <p:nvPr/>
          </p:nvCxnSpPr>
          <p:spPr>
            <a:xfrm>
              <a:off x="6191075" y="5462337"/>
              <a:ext cx="11487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F6A8D1E0-AB9E-4293-913C-E9C2B02EA63B}"/>
                </a:ext>
              </a:extLst>
            </p:cNvPr>
            <p:cNvSpPr txBox="1"/>
            <p:nvPr/>
          </p:nvSpPr>
          <p:spPr>
            <a:xfrm>
              <a:off x="5597541" y="4740260"/>
              <a:ext cx="705666" cy="369332"/>
            </a:xfrm>
            <a:prstGeom prst="rect">
              <a:avLst/>
            </a:prstGeom>
            <a:noFill/>
          </p:spPr>
          <p:txBody>
            <a:bodyPr wrap="square" rtlCol="0">
              <a:spAutoFit/>
            </a:bodyPr>
            <a:lstStyle/>
            <a:p>
              <a:r>
                <a:rPr lang="en-US" dirty="0"/>
                <a:t>38⁰C</a:t>
              </a:r>
            </a:p>
          </p:txBody>
        </p:sp>
        <p:sp>
          <p:nvSpPr>
            <p:cNvPr id="25" name="TextBox 24">
              <a:extLst>
                <a:ext uri="{FF2B5EF4-FFF2-40B4-BE49-F238E27FC236}">
                  <a16:creationId xmlns:a16="http://schemas.microsoft.com/office/drawing/2014/main" xmlns="" id="{C7B05FB9-ACC0-4AF2-843D-9EBAED1FCE7E}"/>
                </a:ext>
              </a:extLst>
            </p:cNvPr>
            <p:cNvSpPr txBox="1"/>
            <p:nvPr/>
          </p:nvSpPr>
          <p:spPr>
            <a:xfrm>
              <a:off x="5541475" y="5276613"/>
              <a:ext cx="705666" cy="369332"/>
            </a:xfrm>
            <a:prstGeom prst="rect">
              <a:avLst/>
            </a:prstGeom>
            <a:noFill/>
          </p:spPr>
          <p:txBody>
            <a:bodyPr wrap="square" rtlCol="0">
              <a:spAutoFit/>
            </a:bodyPr>
            <a:lstStyle/>
            <a:p>
              <a:r>
                <a:rPr lang="en-US" dirty="0"/>
                <a:t>-15⁰C</a:t>
              </a:r>
            </a:p>
          </p:txBody>
        </p: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79A6FDDE-F4B5-470F-9D58-5FF19D16AB34}"/>
                  </a:ext>
                </a:extLst>
              </p:cNvPr>
              <p:cNvSpPr txBox="1"/>
              <p:nvPr/>
            </p:nvSpPr>
            <p:spPr>
              <a:xfrm>
                <a:off x="5813106" y="801084"/>
                <a:ext cx="6378894" cy="570734"/>
              </a:xfrm>
              <a:prstGeom prst="rect">
                <a:avLst/>
              </a:prstGeom>
              <a:noFill/>
            </p:spPr>
            <p:txBody>
              <a:bodyPr wrap="square"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𝑖𝑐𝑒</m:t>
                        </m:r>
                      </m:sub>
                    </m:sSub>
                    <m:r>
                      <a:rPr lang="en-US" sz="2000" b="0" i="1" smtClean="0">
                        <a:latin typeface="Cambria Math" panose="02040503050406030204" pitchFamily="18" charset="0"/>
                      </a:rPr>
                      <m:t>=2.03</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𝐽</m:t>
                        </m:r>
                      </m:num>
                      <m:den>
                        <m:r>
                          <a:rPr lang="en-US" sz="2000" b="0" i="1" smtClean="0">
                            <a:latin typeface="Cambria Math" panose="02040503050406030204" pitchFamily="18" charset="0"/>
                          </a:rPr>
                          <m:t>𝑔</m:t>
                        </m:r>
                        <m:r>
                          <a:rPr lang="en-US" sz="2000" b="0" i="1" smtClean="0">
                            <a:latin typeface="Cambria Math" panose="02040503050406030204" pitchFamily="18" charset="0"/>
                          </a:rPr>
                          <m:t>∗℃</m:t>
                        </m:r>
                      </m:den>
                    </m:f>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𝐻</m:t>
                        </m:r>
                      </m:e>
                      <m:sub>
                        <m:r>
                          <a:rPr lang="en-US" sz="2000" b="0" i="1" smtClean="0">
                            <a:latin typeface="Cambria Math" panose="02040503050406030204" pitchFamily="18" charset="0"/>
                            <a:ea typeface="Cambria Math" panose="02040503050406030204" pitchFamily="18" charset="0"/>
                          </a:rPr>
                          <m:t>𝑓𝑢𝑠</m:t>
                        </m:r>
                      </m:sub>
                    </m:sSub>
                    <m:r>
                      <a:rPr lang="en-US" sz="2000" b="0" i="1" smtClean="0">
                        <a:latin typeface="Cambria Math" panose="02040503050406030204" pitchFamily="18" charset="0"/>
                        <a:ea typeface="Cambria Math" panose="02040503050406030204" pitchFamily="18" charset="0"/>
                      </a:rPr>
                      <m:t>=6.01</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𝑘𝐽</m:t>
                        </m:r>
                      </m:num>
                      <m:den>
                        <m:r>
                          <a:rPr lang="en-US" sz="2000" b="0" i="1" smtClean="0">
                            <a:latin typeface="Cambria Math" panose="02040503050406030204" pitchFamily="18" charset="0"/>
                            <a:ea typeface="Cambria Math" panose="02040503050406030204" pitchFamily="18" charset="0"/>
                          </a:rPr>
                          <m:t>𝑚𝑜𝑙</m:t>
                        </m:r>
                      </m:den>
                    </m:f>
                  </m:oMath>
                </a14:m>
                <a:r>
                  <a:rPr lang="en-US" sz="2000" dirty="0"/>
                  <a: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𝑠</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𝐻</m:t>
                            </m:r>
                          </m:e>
                          <m:sub>
                            <m:r>
                              <a:rPr lang="en-US" sz="2000" b="0" i="1" smtClean="0">
                                <a:latin typeface="Cambria Math" panose="02040503050406030204" pitchFamily="18" charset="0"/>
                              </a:rPr>
                              <m:t>2</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𝑂</m:t>
                            </m:r>
                          </m:e>
                          <m:sub>
                            <m:r>
                              <a:rPr lang="en-US" sz="2000" b="0" i="1" smtClean="0">
                                <a:latin typeface="Cambria Math" panose="02040503050406030204" pitchFamily="18" charset="0"/>
                              </a:rPr>
                              <m:t>𝑙</m:t>
                            </m:r>
                          </m:sub>
                        </m:sSub>
                      </m:sub>
                    </m:sSub>
                    <m:r>
                      <a:rPr lang="en-US" sz="2000" b="0" i="1" smtClean="0">
                        <a:latin typeface="Cambria Math" panose="02040503050406030204" pitchFamily="18" charset="0"/>
                      </a:rPr>
                      <m:t>=4.184</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𝐽</m:t>
                        </m:r>
                      </m:num>
                      <m:den>
                        <m:r>
                          <a:rPr lang="en-US" sz="2000" b="0" i="1" smtClean="0">
                            <a:latin typeface="Cambria Math" panose="02040503050406030204" pitchFamily="18" charset="0"/>
                          </a:rPr>
                          <m:t>𝑔</m:t>
                        </m:r>
                        <m:r>
                          <a:rPr lang="en-US" sz="2000" b="0" i="1" smtClean="0">
                            <a:latin typeface="Cambria Math" panose="02040503050406030204" pitchFamily="18" charset="0"/>
                          </a:rPr>
                          <m:t>∗℃</m:t>
                        </m:r>
                      </m:den>
                    </m:f>
                  </m:oMath>
                </a14:m>
                <a:r>
                  <a:rPr lang="en-US" sz="2000" dirty="0"/>
                  <a:t> </a:t>
                </a:r>
              </a:p>
            </p:txBody>
          </p:sp>
        </mc:Choice>
        <mc:Fallback xmlns="">
          <p:sp>
            <p:nvSpPr>
              <p:cNvPr id="27" name="TextBox 26">
                <a:extLst>
                  <a:ext uri="{FF2B5EF4-FFF2-40B4-BE49-F238E27FC236}">
                    <a16:creationId xmlns:a16="http://schemas.microsoft.com/office/drawing/2014/main" id="{79A6FDDE-F4B5-470F-9D58-5FF19D16AB34}"/>
                  </a:ext>
                </a:extLst>
              </p:cNvPr>
              <p:cNvSpPr txBox="1">
                <a:spLocks noRot="1" noChangeAspect="1" noMove="1" noResize="1" noEditPoints="1" noAdjustHandles="1" noChangeArrowheads="1" noChangeShapeType="1" noTextEdit="1"/>
              </p:cNvSpPr>
              <p:nvPr/>
            </p:nvSpPr>
            <p:spPr>
              <a:xfrm>
                <a:off x="5813106" y="801084"/>
                <a:ext cx="6378894" cy="570734"/>
              </a:xfrm>
              <a:prstGeom prst="rect">
                <a:avLst/>
              </a:prstGeom>
              <a:blipFill>
                <a:blip r:embed="rId3"/>
                <a:stretch>
                  <a:fillRect b="-1064"/>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xmlns="" id="{4CE12FDF-AB50-47D9-851C-76AF569E7255}"/>
              </a:ext>
            </a:extLst>
          </p:cNvPr>
          <p:cNvCxnSpPr>
            <a:cxnSpLocks/>
          </p:cNvCxnSpPr>
          <p:nvPr/>
        </p:nvCxnSpPr>
        <p:spPr>
          <a:xfrm flipV="1">
            <a:off x="7649355" y="5109593"/>
            <a:ext cx="567031" cy="352743"/>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726562D2-FAA7-49AF-87FD-800ED9557CB7}"/>
              </a:ext>
            </a:extLst>
          </p:cNvPr>
          <p:cNvCxnSpPr>
            <a:cxnSpLocks/>
          </p:cNvCxnSpPr>
          <p:nvPr/>
        </p:nvCxnSpPr>
        <p:spPr>
          <a:xfrm flipV="1">
            <a:off x="8175692" y="5133654"/>
            <a:ext cx="842464" cy="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E6744C16-5738-469D-873F-D23CD08B44B1}"/>
              </a:ext>
            </a:extLst>
          </p:cNvPr>
          <p:cNvCxnSpPr/>
          <p:nvPr/>
        </p:nvCxnSpPr>
        <p:spPr>
          <a:xfrm flipH="1">
            <a:off x="9087190" y="4924926"/>
            <a:ext cx="120978" cy="12116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03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xmlns="" id="{C0E7B888-0D60-470F-8FE8-1D52FD64E92E}"/>
                  </a:ext>
                </a:extLst>
              </p:cNvPr>
              <p:cNvSpPr>
                <a:spLocks noGrp="1"/>
              </p:cNvSpPr>
              <p:nvPr>
                <p:ph idx="1"/>
              </p:nvPr>
            </p:nvSpPr>
            <p:spPr>
              <a:xfrm>
                <a:off x="-17364" y="585688"/>
                <a:ext cx="6590264" cy="5510463"/>
              </a:xfrm>
            </p:spPr>
            <p:txBody>
              <a:bodyPr>
                <a:normAutofit fontScale="77500" lnSpcReduction="20000"/>
              </a:bodyPr>
              <a:lstStyle/>
              <a:p>
                <a:r>
                  <a:rPr lang="en-US" b="0" dirty="0" smtClean="0">
                    <a:ea typeface="Cambria Math" panose="02040503050406030204" pitchFamily="18" charset="0"/>
                  </a:rPr>
                  <a:t>We now have 135,000 g of </a:t>
                </a:r>
                <a:r>
                  <a:rPr lang="en-US" dirty="0" smtClean="0">
                    <a:ea typeface="Cambria Math" panose="02040503050406030204" pitchFamily="18" charset="0"/>
                  </a:rPr>
                  <a:t>water</a:t>
                </a:r>
                <a:r>
                  <a:rPr lang="en-US" b="0" dirty="0" smtClean="0">
                    <a:ea typeface="Cambria Math" panose="02040503050406030204" pitchFamily="18" charset="0"/>
                  </a:rPr>
                  <a:t> </a:t>
                </a:r>
                <a:r>
                  <a:rPr lang="en-US" b="0" dirty="0">
                    <a:ea typeface="Cambria Math" panose="02040503050406030204" pitchFamily="18" charset="0"/>
                  </a:rPr>
                  <a:t>at 0⁰C next to the rest of the tub at 27.952 ⁰C!</a:t>
                </a:r>
              </a:p>
              <a:p>
                <a:pPr lvl="1">
                  <a:buFont typeface="Arial" panose="020B0604020202020204" pitchFamily="34" charset="0"/>
                  <a:buChar char="•"/>
                </a:pP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a:rPr lang="en-US" b="0" i="1" smtClean="0">
                            <a:latin typeface="Cambria Math" panose="02040503050406030204" pitchFamily="18" charset="0"/>
                            <a:ea typeface="Cambria Math" panose="02040503050406030204" pitchFamily="18" charset="0"/>
                          </a:rPr>
                          <m:t>𝑖𝑛𝑡𝑜</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𝑐𝑜𝑙𝑑</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a:rPr lang="en-US" b="0" i="1" smtClean="0">
                            <a:latin typeface="Cambria Math" panose="02040503050406030204" pitchFamily="18" charset="0"/>
                            <a:ea typeface="Cambria Math" panose="02040503050406030204" pitchFamily="18" charset="0"/>
                          </a:rPr>
                          <m:t>𝑜𝑢𝑡</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𝑤𝑎𝑟𝑚</m:t>
                        </m:r>
                      </m:sub>
                    </m:sSub>
                  </m:oMath>
                </a14:m>
                <a:endParaRPr lang="en-US" dirty="0"/>
              </a:p>
              <a:p>
                <a:r>
                  <a:rPr lang="en-US" dirty="0"/>
                  <a:t>Algebra!</a:t>
                </a:r>
              </a:p>
              <a:p>
                <a:pPr lvl="1">
                  <a:buFont typeface="Arial" panose="020B0604020202020204" pitchFamily="34" charset="0"/>
                  <a:buChar char="•"/>
                </a:pPr>
                <a14:m>
                  <m:oMath xmlns:m="http://schemas.openxmlformats.org/officeDocument/2006/math">
                    <m:r>
                      <a:rPr lang="en-US" b="0" i="1" smtClean="0">
                        <a:latin typeface="Cambria Math" panose="02040503050406030204" pitchFamily="18" charset="0"/>
                      </a:rPr>
                      <m:t>135,000 </m:t>
                    </m:r>
                    <m:r>
                      <a:rPr lang="en-US" b="0" i="1" smtClean="0">
                        <a:latin typeface="Cambria Math" panose="02040503050406030204" pitchFamily="18" charset="0"/>
                      </a:rPr>
                      <m:t>𝑔</m:t>
                    </m:r>
                    <m:r>
                      <a:rPr lang="en-US" b="0" i="1" smtClean="0">
                        <a:latin typeface="Cambria Math" panose="02040503050406030204" pitchFamily="18" charset="0"/>
                      </a:rPr>
                      <m:t>∗4.184</m:t>
                    </m:r>
                    <m:f>
                      <m:fPr>
                        <m:ctrlPr>
                          <a:rPr lang="en-US" b="0" i="1" smtClean="0">
                            <a:latin typeface="Cambria Math" panose="02040503050406030204" pitchFamily="18" charset="0"/>
                          </a:rPr>
                        </m:ctrlPr>
                      </m:fPr>
                      <m:num>
                        <m:r>
                          <a:rPr lang="en-US" b="0" i="1" smtClean="0">
                            <a:latin typeface="Cambria Math" panose="02040503050406030204" pitchFamily="18" charset="0"/>
                          </a:rPr>
                          <m:t>𝐽</m:t>
                        </m:r>
                      </m:num>
                      <m:den>
                        <m:r>
                          <a:rPr lang="en-US" b="0" i="1" smtClean="0">
                            <a:latin typeface="Cambria Math" panose="02040503050406030204" pitchFamily="18" charset="0"/>
                          </a:rPr>
                          <m:t>𝑔</m:t>
                        </m:r>
                        <m:r>
                          <a:rPr lang="en-US" b="0" i="1" smtClean="0">
                            <a:latin typeface="Cambria Math" panose="02040503050406030204" pitchFamily="18" charset="0"/>
                          </a:rPr>
                          <m:t>∗℃</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𝑓</m:t>
                            </m:r>
                          </m:sub>
                        </m:sSub>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1,170,000 </m:t>
                    </m:r>
                    <m:r>
                      <a:rPr lang="en-US" b="0" i="1" smtClean="0">
                        <a:latin typeface="Cambria Math" panose="02040503050406030204" pitchFamily="18" charset="0"/>
                        <a:ea typeface="Cambria Math" panose="02040503050406030204" pitchFamily="18" charset="0"/>
                      </a:rPr>
                      <m:t>𝑔</m:t>
                    </m:r>
                    <m:r>
                      <a:rPr lang="en-US" b="0" i="1" smtClean="0">
                        <a:latin typeface="Cambria Math" panose="02040503050406030204" pitchFamily="18" charset="0"/>
                        <a:ea typeface="Cambria Math" panose="02040503050406030204" pitchFamily="18" charset="0"/>
                      </a:rPr>
                      <m:t>∗4.184</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𝐽</m:t>
                        </m:r>
                      </m:num>
                      <m:den>
                        <m:r>
                          <a:rPr lang="en-US" b="0" i="1" smtClean="0">
                            <a:latin typeface="Cambria Math" panose="02040503050406030204" pitchFamily="18" charset="0"/>
                            <a:ea typeface="Cambria Math" panose="02040503050406030204" pitchFamily="18" charset="0"/>
                          </a:rPr>
                          <m:t>𝑔</m:t>
                        </m:r>
                        <m:r>
                          <a:rPr lang="en-US" b="0" i="1" smtClean="0">
                            <a:latin typeface="Cambria Math" panose="02040503050406030204" pitchFamily="18" charset="0"/>
                            <a:ea typeface="Cambria Math" panose="02040503050406030204" pitchFamily="18" charset="0"/>
                          </a:rPr>
                          <m:t>∗℃</m:t>
                        </m:r>
                      </m:den>
                    </m:f>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𝑓</m:t>
                            </m:r>
                          </m:sub>
                        </m:sSub>
                        <m:r>
                          <a:rPr lang="en-US" b="0" i="1" smtClean="0">
                            <a:latin typeface="Cambria Math" panose="02040503050406030204" pitchFamily="18" charset="0"/>
                          </a:rPr>
                          <m:t>−27.952</m:t>
                        </m:r>
                        <m:r>
                          <a:rPr lang="en-US" b="0" i="1" smtClean="0">
                            <a:latin typeface="Cambria Math" panose="02040503050406030204" pitchFamily="18" charset="0"/>
                            <a:ea typeface="Cambria Math" panose="02040503050406030204" pitchFamily="18" charset="0"/>
                          </a:rPr>
                          <m:t>℃</m:t>
                        </m:r>
                      </m:e>
                    </m:d>
                  </m:oMath>
                </a14:m>
                <a:endParaRPr lang="en-US" dirty="0"/>
              </a:p>
              <a:p>
                <a:pPr lvl="1">
                  <a:buFont typeface="Arial" panose="020B0604020202020204" pitchFamily="34" charset="0"/>
                  <a:buChar char="•"/>
                </a:pP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𝑓</m:t>
                            </m:r>
                          </m:sub>
                        </m:sSub>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1,170,000</m:t>
                        </m:r>
                        <m:r>
                          <a:rPr lang="en-US" b="0" i="1" smtClean="0">
                            <a:latin typeface="Cambria Math" panose="02040503050406030204" pitchFamily="18" charset="0"/>
                            <a:ea typeface="Cambria Math" panose="02040503050406030204" pitchFamily="18" charset="0"/>
                          </a:rPr>
                          <m:t>𝑔</m:t>
                        </m:r>
                      </m:num>
                      <m:den>
                        <m:r>
                          <a:rPr lang="en-US" b="0" i="1" smtClean="0">
                            <a:latin typeface="Cambria Math" panose="02040503050406030204" pitchFamily="18" charset="0"/>
                            <a:ea typeface="Cambria Math" panose="02040503050406030204" pitchFamily="18" charset="0"/>
                          </a:rPr>
                          <m:t>135,000</m:t>
                        </m:r>
                        <m:r>
                          <a:rPr lang="en-US" b="0" i="1" smtClean="0">
                            <a:latin typeface="Cambria Math" panose="02040503050406030204" pitchFamily="18" charset="0"/>
                            <a:ea typeface="Cambria Math" panose="02040503050406030204" pitchFamily="18" charset="0"/>
                          </a:rPr>
                          <m:t>𝑔</m:t>
                        </m:r>
                      </m:den>
                    </m:f>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𝑓</m:t>
                            </m:r>
                          </m:sub>
                        </m:sSub>
                        <m:r>
                          <a:rPr lang="en-US" b="0" i="1" smtClean="0">
                            <a:latin typeface="Cambria Math" panose="02040503050406030204" pitchFamily="18" charset="0"/>
                          </a:rPr>
                          <m:t>−27.952</m:t>
                        </m:r>
                        <m:r>
                          <a:rPr lang="en-US" b="0" i="1" smtClean="0">
                            <a:latin typeface="Cambria Math" panose="02040503050406030204" pitchFamily="18" charset="0"/>
                            <a:ea typeface="Cambria Math" panose="02040503050406030204" pitchFamily="18" charset="0"/>
                          </a:rPr>
                          <m:t>℃</m:t>
                        </m:r>
                      </m:e>
                    </m:d>
                  </m:oMath>
                </a14:m>
                <a:endParaRPr lang="en-US" dirty="0"/>
              </a:p>
              <a:p>
                <a:pPr lvl="1">
                  <a:buFont typeface="Arial" panose="020B0604020202020204" pitchFamily="34" charset="0"/>
                  <a:buChar char="•"/>
                </a:pP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𝑓</m:t>
                            </m:r>
                          </m:sub>
                        </m:sSub>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e>
                    </m:d>
                    <m:r>
                      <a:rPr lang="en-US" b="0" i="0" smtClean="0">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8.667</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𝑓</m:t>
                            </m:r>
                          </m:sub>
                        </m:sSub>
                        <m:r>
                          <a:rPr lang="en-US" b="0" i="1" smtClean="0">
                            <a:latin typeface="Cambria Math" panose="02040503050406030204" pitchFamily="18" charset="0"/>
                          </a:rPr>
                          <m:t>−27.952</m:t>
                        </m:r>
                        <m:r>
                          <a:rPr lang="en-US" b="0" i="1" smtClean="0">
                            <a:latin typeface="Cambria Math" panose="02040503050406030204" pitchFamily="18" charset="0"/>
                            <a:ea typeface="Cambria Math" panose="02040503050406030204" pitchFamily="18" charset="0"/>
                          </a:rPr>
                          <m:t>℃</m:t>
                        </m:r>
                      </m:e>
                    </m:d>
                  </m:oMath>
                </a14:m>
                <a:endParaRPr lang="en-US" dirty="0"/>
              </a:p>
              <a:p>
                <a:pPr lvl="1">
                  <a:buFont typeface="Arial" panose="020B0604020202020204" pitchFamily="34" charset="0"/>
                  <a:buChar char="•"/>
                </a:pP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𝑓</m:t>
                        </m:r>
                      </m:sub>
                    </m:sSub>
                    <m:r>
                      <a:rPr lang="en-US" b="0" i="0" smtClean="0">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8.667</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𝑓</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242.251℃</m:t>
                    </m:r>
                  </m:oMath>
                </a14:m>
                <a:endParaRPr lang="en-US" b="0" dirty="0">
                  <a:ea typeface="Cambria Math" panose="02040503050406030204" pitchFamily="18" charset="0"/>
                </a:endParaRPr>
              </a:p>
              <a:p>
                <a:pPr lvl="1">
                  <a:buFont typeface="Arial" panose="020B0604020202020204" pitchFamily="34" charset="0"/>
                  <a:buChar char="•"/>
                </a:pPr>
                <a14:m>
                  <m:oMath xmlns:m="http://schemas.openxmlformats.org/officeDocument/2006/math">
                    <m:r>
                      <a:rPr lang="en-US" i="1">
                        <a:latin typeface="Cambria Math" panose="02040503050406030204" pitchFamily="18" charset="0"/>
                      </a:rPr>
                      <m:t>9</m:t>
                    </m:r>
                    <m:r>
                      <a:rPr lang="en-US" b="0" i="1" smtClean="0">
                        <a:latin typeface="Cambria Math" panose="02040503050406030204" pitchFamily="18" charset="0"/>
                      </a:rPr>
                      <m:t>.667</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𝑓</m:t>
                        </m:r>
                      </m:sub>
                    </m:sSub>
                    <m:r>
                      <a:rPr lang="en-US" b="0" i="1" smtClean="0">
                        <a:latin typeface="Cambria Math" panose="02040503050406030204" pitchFamily="18" charset="0"/>
                      </a:rPr>
                      <m:t>=242.251</m:t>
                    </m:r>
                    <m:r>
                      <a:rPr lang="en-US" b="0" i="1" smtClean="0">
                        <a:latin typeface="Cambria Math" panose="02040503050406030204" pitchFamily="18" charset="0"/>
                        <a:ea typeface="Cambria Math" panose="02040503050406030204" pitchFamily="18" charset="0"/>
                      </a:rPr>
                      <m:t>℃</m:t>
                    </m:r>
                  </m:oMath>
                </a14:m>
                <a:endParaRPr lang="en-US" b="0" dirty="0">
                  <a:ea typeface="Cambria Math" panose="02040503050406030204" pitchFamily="18" charset="0"/>
                </a:endParaRPr>
              </a:p>
              <a:p>
                <a:pPr lvl="1">
                  <a:buFont typeface="Arial" panose="020B0604020202020204" pitchFamily="34" charset="0"/>
                  <a:buChar char="•"/>
                </a:pPr>
                <a14:m>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𝑓</m:t>
                        </m:r>
                      </m:sub>
                    </m:sSub>
                    <m:r>
                      <a:rPr lang="en-US" b="0" i="1" smtClean="0">
                        <a:latin typeface="Cambria Math" panose="02040503050406030204" pitchFamily="18" charset="0"/>
                        <a:ea typeface="Cambria Math" panose="02040503050406030204" pitchFamily="18" charset="0"/>
                      </a:rPr>
                      <m:t>=25.059</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77</m:t>
                    </m:r>
                    <m:r>
                      <a:rPr lang="en-US" b="0" i="1" smtClean="0">
                        <a:latin typeface="Cambria Math" panose="02040503050406030204" pitchFamily="18" charset="0"/>
                        <a:ea typeface="Cambria Math" panose="02040503050406030204" pitchFamily="18" charset="0"/>
                      </a:rPr>
                      <m:t>℉</m:t>
                    </m:r>
                  </m:oMath>
                </a14:m>
                <a:endParaRPr lang="en-US" dirty="0"/>
              </a:p>
              <a:p>
                <a:pPr lvl="1">
                  <a:buFont typeface="Arial" panose="020B0604020202020204" pitchFamily="34" charset="0"/>
                  <a:buChar char="•"/>
                </a:pPr>
                <a:r>
                  <a:rPr lang="en-US" dirty="0" smtClean="0"/>
                  <a:t>It’s more a swimming pool than a hot tub now! </a:t>
                </a:r>
                <a:endParaRPr lang="en-US" dirty="0"/>
              </a:p>
              <a:p>
                <a:pPr lvl="2">
                  <a:buFont typeface="Arial" panose="020B0604020202020204" pitchFamily="34" charset="0"/>
                  <a:buChar char="•"/>
                </a:pPr>
                <a:r>
                  <a:rPr lang="en-US" dirty="0"/>
                  <a:t>But the unruly guests were still asked to leave</a:t>
                </a:r>
              </a:p>
            </p:txBody>
          </p:sp>
        </mc:Choice>
        <mc:Fallback>
          <p:sp>
            <p:nvSpPr>
              <p:cNvPr id="3" name="Content Placeholder 2">
                <a:extLst>
                  <a:ext uri="{FF2B5EF4-FFF2-40B4-BE49-F238E27FC236}">
                    <a16:creationId xmlns:a16="http://schemas.microsoft.com/office/drawing/2014/main" xmlns:a14="http://schemas.microsoft.com/office/drawing/2010/main" xmlns="" id="{C0E7B888-0D60-470F-8FE8-1D52FD64E92E}"/>
                  </a:ext>
                </a:extLst>
              </p:cNvPr>
              <p:cNvSpPr>
                <a:spLocks noGrp="1" noRot="1" noChangeAspect="1" noMove="1" noResize="1" noEditPoints="1" noAdjustHandles="1" noChangeArrowheads="1" noChangeShapeType="1" noTextEdit="1"/>
              </p:cNvSpPr>
              <p:nvPr>
                <p:ph idx="1"/>
              </p:nvPr>
            </p:nvSpPr>
            <p:spPr>
              <a:xfrm>
                <a:off x="-17364" y="585688"/>
                <a:ext cx="6590264" cy="5510463"/>
              </a:xfrm>
              <a:blipFill rotWithShape="0">
                <a:blip r:embed="rId2"/>
                <a:stretch>
                  <a:fillRect l="-1295" t="-1991" r="-259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xmlns="" id="{3AA5B3E5-A065-4DC5-904C-8C3E6A5AE89C}"/>
              </a:ext>
            </a:extLst>
          </p:cNvPr>
          <p:cNvSpPr>
            <a:spLocks noGrp="1"/>
          </p:cNvSpPr>
          <p:nvPr>
            <p:ph type="sldNum" sz="quarter" idx="4294967295"/>
          </p:nvPr>
        </p:nvSpPr>
        <p:spPr>
          <a:xfrm>
            <a:off x="9448800" y="6356350"/>
            <a:ext cx="2743200" cy="365125"/>
          </a:xfrm>
          <a:prstGeom prst="rect">
            <a:avLst/>
          </a:prstGeom>
        </p:spPr>
        <p:txBody>
          <a:bodyPr/>
          <a:lstStyle/>
          <a:p>
            <a:fld id="{DF1275E1-BE60-4117-B389-3DC15880B922}" type="slidenum">
              <a:rPr lang="en-US" smtClean="0"/>
              <a:t>11</a:t>
            </a:fld>
            <a:endParaRPr lang="en-US"/>
          </a:p>
        </p:txBody>
      </p:sp>
      <p:sp>
        <p:nvSpPr>
          <p:cNvPr id="5" name="Rectangle 4">
            <a:extLst>
              <a:ext uri="{FF2B5EF4-FFF2-40B4-BE49-F238E27FC236}">
                <a16:creationId xmlns:a16="http://schemas.microsoft.com/office/drawing/2014/main" xmlns="" id="{1BC779FD-9072-4673-A9E5-F68E9F58C05A}"/>
              </a:ext>
            </a:extLst>
          </p:cNvPr>
          <p:cNvSpPr/>
          <p:nvPr/>
        </p:nvSpPr>
        <p:spPr>
          <a:xfrm>
            <a:off x="6880885" y="1825625"/>
            <a:ext cx="5162725" cy="43513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xmlns="" id="{C031B0E2-E45A-49CF-852C-B15087D1F68F}"/>
              </a:ext>
            </a:extLst>
          </p:cNvPr>
          <p:cNvSpPr txBox="1"/>
          <p:nvPr/>
        </p:nvSpPr>
        <p:spPr>
          <a:xfrm>
            <a:off x="6502916" y="3816628"/>
            <a:ext cx="296876" cy="369332"/>
          </a:xfrm>
          <a:prstGeom prst="rect">
            <a:avLst/>
          </a:prstGeom>
          <a:noFill/>
        </p:spPr>
        <p:txBody>
          <a:bodyPr wrap="none" rtlCol="0">
            <a:spAutoFit/>
          </a:bodyPr>
          <a:lstStyle/>
          <a:p>
            <a:r>
              <a:rPr lang="en-US" dirty="0"/>
              <a:t>T</a:t>
            </a:r>
          </a:p>
        </p:txBody>
      </p:sp>
      <p:sp>
        <p:nvSpPr>
          <p:cNvPr id="7" name="TextBox 6">
            <a:extLst>
              <a:ext uri="{FF2B5EF4-FFF2-40B4-BE49-F238E27FC236}">
                <a16:creationId xmlns:a16="http://schemas.microsoft.com/office/drawing/2014/main" xmlns="" id="{2B426722-0F9B-4D8F-902B-6CE1ED57B0E9}"/>
              </a:ext>
            </a:extLst>
          </p:cNvPr>
          <p:cNvSpPr txBox="1"/>
          <p:nvPr/>
        </p:nvSpPr>
        <p:spPr>
          <a:xfrm>
            <a:off x="8813928" y="6176963"/>
            <a:ext cx="1296637" cy="369332"/>
          </a:xfrm>
          <a:prstGeom prst="rect">
            <a:avLst/>
          </a:prstGeom>
          <a:noFill/>
        </p:spPr>
        <p:txBody>
          <a:bodyPr wrap="none" rtlCol="0">
            <a:spAutoFit/>
          </a:bodyPr>
          <a:lstStyle/>
          <a:p>
            <a:r>
              <a:rPr lang="en-US" dirty="0"/>
              <a:t>Heat Added</a:t>
            </a:r>
          </a:p>
        </p:txBody>
      </p:sp>
      <p:cxnSp>
        <p:nvCxnSpPr>
          <p:cNvPr id="8" name="Straight Connector 7">
            <a:extLst>
              <a:ext uri="{FF2B5EF4-FFF2-40B4-BE49-F238E27FC236}">
                <a16:creationId xmlns:a16="http://schemas.microsoft.com/office/drawing/2014/main" xmlns="" id="{24953FA7-E47C-4858-9BC1-79614DC46CD1}"/>
              </a:ext>
            </a:extLst>
          </p:cNvPr>
          <p:cNvCxnSpPr/>
          <p:nvPr/>
        </p:nvCxnSpPr>
        <p:spPr>
          <a:xfrm flipV="1">
            <a:off x="6880885" y="5276675"/>
            <a:ext cx="1342239" cy="900288"/>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9" name="Straight Connector 8">
            <a:extLst>
              <a:ext uri="{FF2B5EF4-FFF2-40B4-BE49-F238E27FC236}">
                <a16:creationId xmlns:a16="http://schemas.microsoft.com/office/drawing/2014/main" xmlns="" id="{A72FE7DC-38FA-4A0C-A41C-9645C79C177A}"/>
              </a:ext>
            </a:extLst>
          </p:cNvPr>
          <p:cNvCxnSpPr/>
          <p:nvPr/>
        </p:nvCxnSpPr>
        <p:spPr>
          <a:xfrm>
            <a:off x="8223124" y="5276675"/>
            <a:ext cx="864066"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3C7F458A-52E7-4F0B-A8FC-FEEDBEF8DA19}"/>
              </a:ext>
            </a:extLst>
          </p:cNvPr>
          <p:cNvCxnSpPr/>
          <p:nvPr/>
        </p:nvCxnSpPr>
        <p:spPr>
          <a:xfrm flipV="1">
            <a:off x="9087190" y="4446165"/>
            <a:ext cx="704675" cy="83051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537CE88C-2DED-4A01-BBB9-8F8940C0DFEA}"/>
              </a:ext>
            </a:extLst>
          </p:cNvPr>
          <p:cNvCxnSpPr/>
          <p:nvPr/>
        </p:nvCxnSpPr>
        <p:spPr>
          <a:xfrm>
            <a:off x="9791865" y="4446165"/>
            <a:ext cx="864066"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40E644CB-1960-4CCD-816B-DD858E78AA48}"/>
              </a:ext>
            </a:extLst>
          </p:cNvPr>
          <p:cNvCxnSpPr>
            <a:cxnSpLocks/>
          </p:cNvCxnSpPr>
          <p:nvPr/>
        </p:nvCxnSpPr>
        <p:spPr>
          <a:xfrm flipV="1">
            <a:off x="10645095" y="2155971"/>
            <a:ext cx="1353075" cy="229019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F2F378FB-C2F1-48A2-82E6-700C1A6CC7A1}"/>
              </a:ext>
            </a:extLst>
          </p:cNvPr>
          <p:cNvSpPr txBox="1"/>
          <p:nvPr/>
        </p:nvSpPr>
        <p:spPr>
          <a:xfrm>
            <a:off x="7552004" y="5726819"/>
            <a:ext cx="296876" cy="369332"/>
          </a:xfrm>
          <a:prstGeom prst="rect">
            <a:avLst/>
          </a:prstGeom>
          <a:noFill/>
        </p:spPr>
        <p:txBody>
          <a:bodyPr wrap="none" rtlCol="0">
            <a:spAutoFit/>
          </a:bodyPr>
          <a:lstStyle/>
          <a:p>
            <a:r>
              <a:rPr lang="en-US" dirty="0"/>
              <a:t>S</a:t>
            </a:r>
          </a:p>
        </p:txBody>
      </p:sp>
      <p:sp>
        <p:nvSpPr>
          <p:cNvPr id="18" name="TextBox 17">
            <a:extLst>
              <a:ext uri="{FF2B5EF4-FFF2-40B4-BE49-F238E27FC236}">
                <a16:creationId xmlns:a16="http://schemas.microsoft.com/office/drawing/2014/main" xmlns="" id="{53A12BEA-3A00-4782-B23D-9A57C7ADEB36}"/>
              </a:ext>
            </a:extLst>
          </p:cNvPr>
          <p:cNvSpPr txBox="1"/>
          <p:nvPr/>
        </p:nvSpPr>
        <p:spPr>
          <a:xfrm>
            <a:off x="9516153" y="4676754"/>
            <a:ext cx="282450" cy="369332"/>
          </a:xfrm>
          <a:prstGeom prst="rect">
            <a:avLst/>
          </a:prstGeom>
          <a:noFill/>
        </p:spPr>
        <p:txBody>
          <a:bodyPr wrap="none" rtlCol="0">
            <a:spAutoFit/>
          </a:bodyPr>
          <a:lstStyle/>
          <a:p>
            <a:r>
              <a:rPr lang="en-US" dirty="0"/>
              <a:t>L</a:t>
            </a:r>
          </a:p>
        </p:txBody>
      </p:sp>
      <p:sp>
        <p:nvSpPr>
          <p:cNvPr id="19" name="TextBox 18">
            <a:extLst>
              <a:ext uri="{FF2B5EF4-FFF2-40B4-BE49-F238E27FC236}">
                <a16:creationId xmlns:a16="http://schemas.microsoft.com/office/drawing/2014/main" xmlns="" id="{124D47B2-2BB1-47FC-893A-1A49B629DB36}"/>
              </a:ext>
            </a:extLst>
          </p:cNvPr>
          <p:cNvSpPr txBox="1"/>
          <p:nvPr/>
        </p:nvSpPr>
        <p:spPr>
          <a:xfrm>
            <a:off x="11173252" y="3527208"/>
            <a:ext cx="330540" cy="369332"/>
          </a:xfrm>
          <a:prstGeom prst="rect">
            <a:avLst/>
          </a:prstGeom>
          <a:noFill/>
        </p:spPr>
        <p:txBody>
          <a:bodyPr wrap="none" rtlCol="0">
            <a:spAutoFit/>
          </a:bodyPr>
          <a:lstStyle/>
          <a:p>
            <a:r>
              <a:rPr lang="en-US" dirty="0"/>
              <a:t>G</a:t>
            </a:r>
          </a:p>
        </p:txBody>
      </p:sp>
      <p:grpSp>
        <p:nvGrpSpPr>
          <p:cNvPr id="26" name="Group 25">
            <a:extLst>
              <a:ext uri="{FF2B5EF4-FFF2-40B4-BE49-F238E27FC236}">
                <a16:creationId xmlns:a16="http://schemas.microsoft.com/office/drawing/2014/main" xmlns="" id="{976A8E46-ABCD-432C-8258-42738D829953}"/>
              </a:ext>
            </a:extLst>
          </p:cNvPr>
          <p:cNvGrpSpPr/>
          <p:nvPr/>
        </p:nvGrpSpPr>
        <p:grpSpPr>
          <a:xfrm>
            <a:off x="6231285" y="4740260"/>
            <a:ext cx="3137304" cy="905685"/>
            <a:chOff x="5541475" y="4740260"/>
            <a:chExt cx="3137304" cy="905685"/>
          </a:xfrm>
        </p:grpSpPr>
        <p:cxnSp>
          <p:nvCxnSpPr>
            <p:cNvPr id="21" name="Straight Connector 20">
              <a:extLst>
                <a:ext uri="{FF2B5EF4-FFF2-40B4-BE49-F238E27FC236}">
                  <a16:creationId xmlns:a16="http://schemas.microsoft.com/office/drawing/2014/main" xmlns="" id="{5E7C6F45-1BA0-4600-8E17-FD3E3DD9B448}"/>
                </a:ext>
              </a:extLst>
            </p:cNvPr>
            <p:cNvCxnSpPr/>
            <p:nvPr/>
          </p:nvCxnSpPr>
          <p:spPr>
            <a:xfrm>
              <a:off x="6191075" y="4924926"/>
              <a:ext cx="24877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EEAB9527-408E-40C5-A377-3A17F182217B}"/>
                </a:ext>
              </a:extLst>
            </p:cNvPr>
            <p:cNvCxnSpPr>
              <a:cxnSpLocks/>
            </p:cNvCxnSpPr>
            <p:nvPr/>
          </p:nvCxnSpPr>
          <p:spPr>
            <a:xfrm>
              <a:off x="6191075" y="5462337"/>
              <a:ext cx="11487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F6A8D1E0-AB9E-4293-913C-E9C2B02EA63B}"/>
                </a:ext>
              </a:extLst>
            </p:cNvPr>
            <p:cNvSpPr txBox="1"/>
            <p:nvPr/>
          </p:nvSpPr>
          <p:spPr>
            <a:xfrm>
              <a:off x="5597541" y="4740260"/>
              <a:ext cx="705666" cy="369332"/>
            </a:xfrm>
            <a:prstGeom prst="rect">
              <a:avLst/>
            </a:prstGeom>
            <a:noFill/>
          </p:spPr>
          <p:txBody>
            <a:bodyPr wrap="square" rtlCol="0">
              <a:spAutoFit/>
            </a:bodyPr>
            <a:lstStyle/>
            <a:p>
              <a:r>
                <a:rPr lang="en-US" dirty="0"/>
                <a:t>38⁰C</a:t>
              </a:r>
            </a:p>
          </p:txBody>
        </p:sp>
        <p:sp>
          <p:nvSpPr>
            <p:cNvPr id="25" name="TextBox 24">
              <a:extLst>
                <a:ext uri="{FF2B5EF4-FFF2-40B4-BE49-F238E27FC236}">
                  <a16:creationId xmlns:a16="http://schemas.microsoft.com/office/drawing/2014/main" xmlns="" id="{C7B05FB9-ACC0-4AF2-843D-9EBAED1FCE7E}"/>
                </a:ext>
              </a:extLst>
            </p:cNvPr>
            <p:cNvSpPr txBox="1"/>
            <p:nvPr/>
          </p:nvSpPr>
          <p:spPr>
            <a:xfrm>
              <a:off x="5541475" y="5276613"/>
              <a:ext cx="705666" cy="369332"/>
            </a:xfrm>
            <a:prstGeom prst="rect">
              <a:avLst/>
            </a:prstGeom>
            <a:noFill/>
          </p:spPr>
          <p:txBody>
            <a:bodyPr wrap="square" rtlCol="0">
              <a:spAutoFit/>
            </a:bodyPr>
            <a:lstStyle/>
            <a:p>
              <a:r>
                <a:rPr lang="en-US" dirty="0"/>
                <a:t>-15⁰C</a:t>
              </a:r>
            </a:p>
          </p:txBody>
        </p: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79A6FDDE-F4B5-470F-9D58-5FF19D16AB34}"/>
                  </a:ext>
                </a:extLst>
              </p:cNvPr>
              <p:cNvSpPr txBox="1"/>
              <p:nvPr/>
            </p:nvSpPr>
            <p:spPr>
              <a:xfrm>
                <a:off x="8314345" y="767674"/>
                <a:ext cx="6378894" cy="570734"/>
              </a:xfrm>
              <a:prstGeom prst="rect">
                <a:avLst/>
              </a:prstGeom>
              <a:noFill/>
            </p:spPr>
            <p:txBody>
              <a:bodyPr wrap="square"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𝑠</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𝐻</m:t>
                            </m:r>
                          </m:e>
                          <m:sub>
                            <m:r>
                              <a:rPr lang="en-US" sz="2000" b="0" i="1" smtClean="0">
                                <a:latin typeface="Cambria Math" panose="02040503050406030204" pitchFamily="18" charset="0"/>
                              </a:rPr>
                              <m:t>2</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𝑂</m:t>
                            </m:r>
                          </m:e>
                          <m:sub>
                            <m:r>
                              <a:rPr lang="en-US" sz="2000" b="0" i="1" smtClean="0">
                                <a:latin typeface="Cambria Math" panose="02040503050406030204" pitchFamily="18" charset="0"/>
                              </a:rPr>
                              <m:t>𝑙</m:t>
                            </m:r>
                          </m:sub>
                        </m:sSub>
                      </m:sub>
                    </m:sSub>
                    <m:r>
                      <a:rPr lang="en-US" sz="2000" b="0" i="1" smtClean="0">
                        <a:latin typeface="Cambria Math" panose="02040503050406030204" pitchFamily="18" charset="0"/>
                      </a:rPr>
                      <m:t>=4.184</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𝐽</m:t>
                        </m:r>
                      </m:num>
                      <m:den>
                        <m:r>
                          <a:rPr lang="en-US" sz="2000" b="0" i="1" smtClean="0">
                            <a:latin typeface="Cambria Math" panose="02040503050406030204" pitchFamily="18" charset="0"/>
                          </a:rPr>
                          <m:t>𝑔</m:t>
                        </m:r>
                        <m:r>
                          <a:rPr lang="en-US" sz="2000" b="0" i="1" smtClean="0">
                            <a:latin typeface="Cambria Math" panose="02040503050406030204" pitchFamily="18" charset="0"/>
                          </a:rPr>
                          <m:t>∗℃</m:t>
                        </m:r>
                      </m:den>
                    </m:f>
                  </m:oMath>
                </a14:m>
                <a:r>
                  <a:rPr lang="en-US" sz="2000" dirty="0"/>
                  <a:t> </a:t>
                </a:r>
              </a:p>
            </p:txBody>
          </p:sp>
        </mc:Choice>
        <mc:Fallback xmlns="">
          <p:sp>
            <p:nvSpPr>
              <p:cNvPr id="27" name="TextBox 26">
                <a:extLst>
                  <a:ext uri="{FF2B5EF4-FFF2-40B4-BE49-F238E27FC236}">
                    <a16:creationId xmlns:a16="http://schemas.microsoft.com/office/drawing/2014/main" id="{79A6FDDE-F4B5-470F-9D58-5FF19D16AB34}"/>
                  </a:ext>
                </a:extLst>
              </p:cNvPr>
              <p:cNvSpPr txBox="1">
                <a:spLocks noRot="1" noChangeAspect="1" noMove="1" noResize="1" noEditPoints="1" noAdjustHandles="1" noChangeArrowheads="1" noChangeShapeType="1" noTextEdit="1"/>
              </p:cNvSpPr>
              <p:nvPr/>
            </p:nvSpPr>
            <p:spPr>
              <a:xfrm>
                <a:off x="8314345" y="767674"/>
                <a:ext cx="6378894" cy="570734"/>
              </a:xfrm>
              <a:prstGeom prst="rect">
                <a:avLst/>
              </a:prstGeom>
              <a:blipFill>
                <a:blip r:embed="rId3"/>
                <a:stretch>
                  <a:fillRect b="-1064"/>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xmlns="" id="{4CE12FDF-AB50-47D9-851C-76AF569E7255}"/>
              </a:ext>
            </a:extLst>
          </p:cNvPr>
          <p:cNvCxnSpPr>
            <a:cxnSpLocks/>
          </p:cNvCxnSpPr>
          <p:nvPr/>
        </p:nvCxnSpPr>
        <p:spPr>
          <a:xfrm flipV="1">
            <a:off x="7649355" y="5109593"/>
            <a:ext cx="567031" cy="352743"/>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726562D2-FAA7-49AF-87FD-800ED9557CB7}"/>
              </a:ext>
            </a:extLst>
          </p:cNvPr>
          <p:cNvCxnSpPr>
            <a:cxnSpLocks/>
          </p:cNvCxnSpPr>
          <p:nvPr/>
        </p:nvCxnSpPr>
        <p:spPr>
          <a:xfrm flipV="1">
            <a:off x="8175692" y="5133654"/>
            <a:ext cx="842464" cy="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E6744C16-5738-469D-873F-D23CD08B44B1}"/>
              </a:ext>
            </a:extLst>
          </p:cNvPr>
          <p:cNvCxnSpPr/>
          <p:nvPr/>
        </p:nvCxnSpPr>
        <p:spPr>
          <a:xfrm flipH="1">
            <a:off x="9087190" y="4924926"/>
            <a:ext cx="120978" cy="12116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B2371F16-F980-4B6B-AE0B-37BD97245581}"/>
              </a:ext>
            </a:extLst>
          </p:cNvPr>
          <p:cNvCxnSpPr/>
          <p:nvPr/>
        </p:nvCxnSpPr>
        <p:spPr>
          <a:xfrm flipV="1">
            <a:off x="2122475" y="1931381"/>
            <a:ext cx="1155293" cy="44917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AFDFED67-B9B1-4179-8A35-590805CC766A}"/>
              </a:ext>
            </a:extLst>
          </p:cNvPr>
          <p:cNvCxnSpPr/>
          <p:nvPr/>
        </p:nvCxnSpPr>
        <p:spPr>
          <a:xfrm flipV="1">
            <a:off x="2423448" y="2462010"/>
            <a:ext cx="1155293" cy="44917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56065AF6-43D5-4376-8A35-9672CB3E3249}"/>
              </a:ext>
            </a:extLst>
          </p:cNvPr>
          <p:cNvCxnSpPr>
            <a:cxnSpLocks/>
            <a:stCxn id="30" idx="3"/>
          </p:cNvCxnSpPr>
          <p:nvPr/>
        </p:nvCxnSpPr>
        <p:spPr>
          <a:xfrm>
            <a:off x="6530042" y="5080061"/>
            <a:ext cx="267812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559A36B0-CFBD-47BF-AC82-9DA1DD366561}"/>
              </a:ext>
            </a:extLst>
          </p:cNvPr>
          <p:cNvSpPr txBox="1"/>
          <p:nvPr/>
        </p:nvSpPr>
        <p:spPr>
          <a:xfrm>
            <a:off x="5824376" y="4895395"/>
            <a:ext cx="705666" cy="369332"/>
          </a:xfrm>
          <a:prstGeom prst="rect">
            <a:avLst/>
          </a:prstGeom>
          <a:noFill/>
        </p:spPr>
        <p:txBody>
          <a:bodyPr wrap="square" rtlCol="0">
            <a:spAutoFit/>
          </a:bodyPr>
          <a:lstStyle/>
          <a:p>
            <a:r>
              <a:rPr lang="en-US" dirty="0" err="1"/>
              <a:t>T</a:t>
            </a:r>
            <a:r>
              <a:rPr lang="en-US" baseline="-25000" dirty="0" err="1"/>
              <a:t>f</a:t>
            </a:r>
            <a:endParaRPr lang="en-US" dirty="0"/>
          </a:p>
        </p:txBody>
      </p:sp>
    </p:spTree>
    <p:extLst>
      <p:ext uri="{BB962C8B-B14F-4D97-AF65-F5344CB8AC3E}">
        <p14:creationId xmlns:p14="http://schemas.microsoft.com/office/powerpoint/2010/main" val="250049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22" presetClass="entr" presetSubtype="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2B2E6-A057-4762-AE1F-C2A9F31CB39F}"/>
              </a:ext>
            </a:extLst>
          </p:cNvPr>
          <p:cNvSpPr>
            <a:spLocks noGrp="1"/>
          </p:cNvSpPr>
          <p:nvPr>
            <p:ph type="title"/>
          </p:nvPr>
        </p:nvSpPr>
        <p:spPr>
          <a:xfrm>
            <a:off x="-1956471" y="463925"/>
            <a:ext cx="10972800" cy="1143000"/>
          </a:xfrm>
        </p:spPr>
        <p:txBody>
          <a:bodyPr/>
          <a:lstStyle/>
          <a:p>
            <a:r>
              <a:rPr lang="en-US" dirty="0"/>
              <a:t>Phase diagrams</a:t>
            </a:r>
          </a:p>
        </p:txBody>
      </p:sp>
      <p:sp>
        <p:nvSpPr>
          <p:cNvPr id="3" name="Content Placeholder 2">
            <a:extLst>
              <a:ext uri="{FF2B5EF4-FFF2-40B4-BE49-F238E27FC236}">
                <a16:creationId xmlns:a16="http://schemas.microsoft.com/office/drawing/2014/main" xmlns="" id="{76B93C98-9351-499E-85C3-7EA7435D8174}"/>
              </a:ext>
            </a:extLst>
          </p:cNvPr>
          <p:cNvSpPr>
            <a:spLocks noGrp="1"/>
          </p:cNvSpPr>
          <p:nvPr>
            <p:ph idx="1"/>
          </p:nvPr>
        </p:nvSpPr>
        <p:spPr>
          <a:xfrm>
            <a:off x="838200" y="1825625"/>
            <a:ext cx="3765884" cy="4351338"/>
          </a:xfrm>
        </p:spPr>
        <p:txBody>
          <a:bodyPr>
            <a:normAutofit fontScale="85000" lnSpcReduction="20000"/>
          </a:bodyPr>
          <a:lstStyle/>
          <a:p>
            <a:r>
              <a:rPr lang="en-US" dirty="0"/>
              <a:t>Shows most stable phase as a function of temperature and pressure</a:t>
            </a:r>
          </a:p>
          <a:p>
            <a:r>
              <a:rPr lang="en-US" dirty="0"/>
              <a:t>Standard phase transitions happen at 1 atm by definition</a:t>
            </a:r>
          </a:p>
          <a:p>
            <a:r>
              <a:rPr lang="en-US" dirty="0"/>
              <a:t>Several key points on the curve</a:t>
            </a:r>
          </a:p>
          <a:p>
            <a:pPr lvl="1">
              <a:buFont typeface="Arial" panose="020B0604020202020204" pitchFamily="34" charset="0"/>
              <a:buChar char="•"/>
            </a:pPr>
            <a:r>
              <a:rPr lang="en-US" dirty="0"/>
              <a:t>Triple point</a:t>
            </a:r>
          </a:p>
          <a:p>
            <a:pPr lvl="1">
              <a:buFont typeface="Arial" panose="020B0604020202020204" pitchFamily="34" charset="0"/>
              <a:buChar char="•"/>
            </a:pPr>
            <a:r>
              <a:rPr lang="en-US" dirty="0"/>
              <a:t>Supercritical region</a:t>
            </a:r>
          </a:p>
        </p:txBody>
      </p:sp>
      <p:sp>
        <p:nvSpPr>
          <p:cNvPr id="4" name="Slide Number Placeholder 3">
            <a:extLst>
              <a:ext uri="{FF2B5EF4-FFF2-40B4-BE49-F238E27FC236}">
                <a16:creationId xmlns:a16="http://schemas.microsoft.com/office/drawing/2014/main" xmlns="" id="{20F1A83F-C606-464F-B3A7-69EBC6CDF84D}"/>
              </a:ext>
            </a:extLst>
          </p:cNvPr>
          <p:cNvSpPr>
            <a:spLocks noGrp="1"/>
          </p:cNvSpPr>
          <p:nvPr>
            <p:ph type="sldNum" sz="quarter" idx="4294967295"/>
          </p:nvPr>
        </p:nvSpPr>
        <p:spPr>
          <a:xfrm>
            <a:off x="9448800" y="6356350"/>
            <a:ext cx="2743200" cy="365125"/>
          </a:xfrm>
          <a:prstGeom prst="rect">
            <a:avLst/>
          </a:prstGeom>
        </p:spPr>
        <p:txBody>
          <a:bodyPr/>
          <a:lstStyle/>
          <a:p>
            <a:fld id="{DF1275E1-BE60-4117-B389-3DC15880B922}" type="slidenum">
              <a:rPr lang="en-US" smtClean="0"/>
              <a:t>12</a:t>
            </a:fld>
            <a:endParaRPr lang="en-US"/>
          </a:p>
        </p:txBody>
      </p:sp>
      <p:pic>
        <p:nvPicPr>
          <p:cNvPr id="7" name="Graphic 6">
            <a:extLst>
              <a:ext uri="{FF2B5EF4-FFF2-40B4-BE49-F238E27FC236}">
                <a16:creationId xmlns:a16="http://schemas.microsoft.com/office/drawing/2014/main" xmlns="" id="{F43E3D25-7C37-4E29-B106-6C894F1958B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096001" y="896450"/>
            <a:ext cx="5840656" cy="5286375"/>
          </a:xfrm>
          <a:prstGeom prst="rect">
            <a:avLst/>
          </a:prstGeom>
        </p:spPr>
      </p:pic>
      <p:grpSp>
        <p:nvGrpSpPr>
          <p:cNvPr id="12" name="Group 11">
            <a:extLst>
              <a:ext uri="{FF2B5EF4-FFF2-40B4-BE49-F238E27FC236}">
                <a16:creationId xmlns:a16="http://schemas.microsoft.com/office/drawing/2014/main" xmlns="" id="{214D8B30-F03D-41EF-9DC5-B2EF10E3E074}"/>
              </a:ext>
            </a:extLst>
          </p:cNvPr>
          <p:cNvGrpSpPr/>
          <p:nvPr/>
        </p:nvGrpSpPr>
        <p:grpSpPr>
          <a:xfrm>
            <a:off x="8347046" y="1333850"/>
            <a:ext cx="1359016" cy="2724966"/>
            <a:chOff x="8347046" y="1333850"/>
            <a:chExt cx="1359016" cy="2724966"/>
          </a:xfrm>
        </p:grpSpPr>
        <p:cxnSp>
          <p:nvCxnSpPr>
            <p:cNvPr id="9" name="Straight Arrow Connector 8">
              <a:extLst>
                <a:ext uri="{FF2B5EF4-FFF2-40B4-BE49-F238E27FC236}">
                  <a16:creationId xmlns:a16="http://schemas.microsoft.com/office/drawing/2014/main" xmlns="" id="{A044CE8A-B3BB-44BB-B4DD-515792D4C319}"/>
                </a:ext>
              </a:extLst>
            </p:cNvPr>
            <p:cNvCxnSpPr>
              <a:cxnSpLocks/>
            </p:cNvCxnSpPr>
            <p:nvPr/>
          </p:nvCxnSpPr>
          <p:spPr>
            <a:xfrm flipV="1">
              <a:off x="8462865" y="1333850"/>
              <a:ext cx="1243197" cy="272496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55E065B2-93EB-41D9-A62C-E4802E5B00F9}"/>
                </a:ext>
              </a:extLst>
            </p:cNvPr>
            <p:cNvSpPr txBox="1"/>
            <p:nvPr/>
          </p:nvSpPr>
          <p:spPr>
            <a:xfrm>
              <a:off x="8347046" y="1897255"/>
              <a:ext cx="1048623" cy="461665"/>
            </a:xfrm>
            <a:prstGeom prst="rect">
              <a:avLst/>
            </a:prstGeom>
            <a:noFill/>
          </p:spPr>
          <p:txBody>
            <a:bodyPr wrap="square" rtlCol="0">
              <a:spAutoFit/>
            </a:bodyPr>
            <a:lstStyle/>
            <a:p>
              <a:pPr algn="ctr"/>
              <a:r>
                <a:rPr lang="en-US" sz="1200" dirty="0"/>
                <a:t>Things other than water</a:t>
              </a:r>
            </a:p>
          </p:txBody>
        </p:sp>
      </p:grpSp>
      <p:sp>
        <p:nvSpPr>
          <p:cNvPr id="13" name="Rectangle 12">
            <a:extLst>
              <a:ext uri="{FF2B5EF4-FFF2-40B4-BE49-F238E27FC236}">
                <a16:creationId xmlns:a16="http://schemas.microsoft.com/office/drawing/2014/main" xmlns="" id="{15417F02-8BF4-4788-B695-EC0BFCB57295}"/>
              </a:ext>
            </a:extLst>
          </p:cNvPr>
          <p:cNvSpPr/>
          <p:nvPr/>
        </p:nvSpPr>
        <p:spPr>
          <a:xfrm>
            <a:off x="6467912" y="5159229"/>
            <a:ext cx="1820411" cy="10177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964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85075C-1DEE-4F2E-959A-2F4B7932F431}"/>
              </a:ext>
            </a:extLst>
          </p:cNvPr>
          <p:cNvSpPr>
            <a:spLocks noGrp="1"/>
          </p:cNvSpPr>
          <p:nvPr>
            <p:ph type="title"/>
          </p:nvPr>
        </p:nvSpPr>
        <p:spPr/>
        <p:txBody>
          <a:bodyPr/>
          <a:lstStyle/>
          <a:p>
            <a:r>
              <a:rPr lang="en-US" dirty="0"/>
              <a:t>Solutions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xmlns="" id="{17DBE2AA-420B-42DB-9B03-18780ECBA424}"/>
                  </a:ext>
                </a:extLst>
              </p:cNvPr>
              <p:cNvSpPr>
                <a:spLocks noGrp="1"/>
              </p:cNvSpPr>
              <p:nvPr>
                <p:ph idx="1"/>
              </p:nvPr>
            </p:nvSpPr>
            <p:spPr/>
            <p:txBody>
              <a:bodyPr>
                <a:normAutofit fontScale="85000" lnSpcReduction="20000"/>
              </a:bodyPr>
              <a:lstStyle/>
              <a:p>
                <a:r>
                  <a:rPr lang="en-US" dirty="0"/>
                  <a:t>Enthalpy of solution</a:t>
                </a:r>
              </a:p>
              <a:p>
                <a:pPr lvl="1">
                  <a:buFont typeface="Arial" panose="020B0604020202020204" pitchFamily="34" charset="0"/>
                  <a:buChar char="•"/>
                </a:pPr>
                <a14:m>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𝑠𝑜𝑙𝑢𝑡𝑖𝑜𝑛</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𝑙𝑎𝑡𝑡𝑖𝑐𝑒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𝑒𝑛𝑒𝑟𝑔𝑦</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𝑠𝑜𝑙𝑣𝑎𝑡𝑖𝑜𝑛</m:t>
                        </m:r>
                      </m:sub>
                    </m:sSub>
                  </m:oMath>
                </a14:m>
                <a:endParaRPr lang="en-US" dirty="0"/>
              </a:p>
              <a:p>
                <a:pPr lvl="2">
                  <a:buFont typeface="Arial" panose="020B0604020202020204" pitchFamily="34" charset="0"/>
                  <a:buChar char="•"/>
                </a:pPr>
                <a14:m>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𝑠𝑜𝑙𝑢𝑡𝑖𝑜𝑛</m:t>
                        </m:r>
                      </m:sub>
                    </m:sSub>
                    <m:r>
                      <a:rPr lang="en-US"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the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change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enthalpy</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on</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forming</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the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solution</m:t>
                    </m:r>
                  </m:oMath>
                </a14:m>
                <a:endParaRPr lang="en-US" dirty="0"/>
              </a:p>
              <a:p>
                <a:pPr lvl="2">
                  <a:buFont typeface="Arial" panose="020B0604020202020204" pitchFamily="34" charset="0"/>
                  <a:buChar char="•"/>
                </a:pPr>
                <a14:m>
                  <m:oMath xmlns:m="http://schemas.openxmlformats.org/officeDocument/2006/math">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𝑙𝑎𝑡𝑡𝑖𝑐𝑒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𝑒𝑛𝑒𝑟𝑔𝑦</m:t>
                        </m:r>
                      </m:sub>
                    </m:sSub>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the</m:t>
                    </m:r>
                    <m:r>
                      <a:rPr lang="en-US">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energy</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required</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to</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pull</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a</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solute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apart</m:t>
                    </m:r>
                  </m:oMath>
                </a14:m>
                <a:endParaRPr lang="en-US" dirty="0"/>
              </a:p>
              <a:p>
                <a:pPr lvl="2">
                  <a:buFont typeface="Arial" panose="020B0604020202020204" pitchFamily="34" charset="0"/>
                  <a:buChar char="•"/>
                </a:pPr>
                <a14:m>
                  <m:oMath xmlns:m="http://schemas.openxmlformats.org/officeDocument/2006/math">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𝐻</m:t>
                        </m:r>
                      </m:e>
                      <m:sub>
                        <m:r>
                          <a:rPr lang="en-US" i="1">
                            <a:latin typeface="Cambria Math" panose="02040503050406030204" pitchFamily="18" charset="0"/>
                            <a:ea typeface="Cambria Math" panose="02040503050406030204" pitchFamily="18" charset="0"/>
                          </a:rPr>
                          <m:t>𝑠𝑜𝑙</m:t>
                        </m:r>
                        <m:r>
                          <a:rPr lang="en-US" b="0" i="1" smtClean="0">
                            <a:latin typeface="Cambria Math" panose="02040503050406030204" pitchFamily="18" charset="0"/>
                            <a:ea typeface="Cambria Math" panose="02040503050406030204" pitchFamily="18" charset="0"/>
                          </a:rPr>
                          <m:t>𝑣𝑎𝑡𝑖𝑜𝑛</m:t>
                        </m:r>
                      </m:sub>
                    </m:sSub>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the</m:t>
                    </m:r>
                    <m:r>
                      <a:rPr lang="en-US">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energy</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released</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when</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the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solute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interacts</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with</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the</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solvent</m:t>
                    </m:r>
                    <m:r>
                      <a:rPr lang="en-US" b="0" i="0" smtClean="0">
                        <a:latin typeface="Cambria Math" panose="02040503050406030204" pitchFamily="18" charset="0"/>
                        <a:ea typeface="Cambria Math" panose="02040503050406030204" pitchFamily="18" charset="0"/>
                      </a:rPr>
                      <m:t> </m:t>
                    </m:r>
                  </m:oMath>
                </a14:m>
                <a:endParaRPr lang="en-US" dirty="0"/>
              </a:p>
              <a:p>
                <a:pPr>
                  <a:buFont typeface="Arial" panose="020B0604020202020204" pitchFamily="34" charset="0"/>
                  <a:buChar char="•"/>
                </a:pPr>
                <a:r>
                  <a:rPr lang="en-US" dirty="0"/>
                  <a:t>Some notes about </a:t>
                </a:r>
                <a:r>
                  <a:rPr lang="el-GR" dirty="0"/>
                  <a:t>Δ</a:t>
                </a:r>
                <a:r>
                  <a:rPr lang="en-US" dirty="0" err="1"/>
                  <a:t>H</a:t>
                </a:r>
                <a:r>
                  <a:rPr lang="en-US" baseline="-25000" dirty="0" err="1"/>
                  <a:t>lattice</a:t>
                </a:r>
                <a:r>
                  <a:rPr lang="en-US" baseline="-25000" dirty="0"/>
                  <a:t> energy</a:t>
                </a:r>
              </a:p>
              <a:p>
                <a:pPr lvl="1">
                  <a:buFont typeface="Arial" panose="020B0604020202020204" pitchFamily="34" charset="0"/>
                  <a:buChar char="•"/>
                </a:pPr>
                <a:r>
                  <a:rPr lang="en-US" dirty="0"/>
                  <a:t>only solids have a lattice energy by definition</a:t>
                </a:r>
              </a:p>
              <a:p>
                <a:pPr lvl="1">
                  <a:buFont typeface="Arial" panose="020B0604020202020204" pitchFamily="34" charset="0"/>
                  <a:buChar char="•"/>
                </a:pPr>
                <a:r>
                  <a:rPr lang="en-US" dirty="0"/>
                  <a:t>This is the energy put in to over come solute-solute interactions (IMF’s)</a:t>
                </a:r>
              </a:p>
              <a:p>
                <a:pPr lvl="2">
                  <a:buFont typeface="Arial" panose="020B0604020202020204" pitchFamily="34" charset="0"/>
                  <a:buChar char="•"/>
                </a:pPr>
                <a:r>
                  <a:rPr lang="en-US" dirty="0"/>
                  <a:t>More IMFs -&gt; larger magnitude </a:t>
                </a:r>
              </a:p>
              <a:p>
                <a:pPr lvl="1">
                  <a:buFont typeface="Arial" panose="020B0604020202020204" pitchFamily="34" charset="0"/>
                  <a:buChar char="•"/>
                </a:pPr>
                <a:r>
                  <a:rPr lang="en-US" dirty="0"/>
                  <a:t>&gt;0!  Remember, energy is going in</a:t>
                </a:r>
              </a:p>
              <a:p>
                <a:pPr lvl="2"/>
                <a:endParaRPr lang="en-US" dirty="0"/>
              </a:p>
            </p:txBody>
          </p:sp>
        </mc:Choice>
        <mc:Fallback>
          <p:sp>
            <p:nvSpPr>
              <p:cNvPr id="3" name="Content Placeholder 2">
                <a:extLst>
                  <a:ext uri="{FF2B5EF4-FFF2-40B4-BE49-F238E27FC236}">
                    <a16:creationId xmlns:a16="http://schemas.microsoft.com/office/drawing/2014/main" xmlns:a14="http://schemas.microsoft.com/office/drawing/2010/main" xmlns="" id="{17DBE2AA-420B-42DB-9B03-18780ECBA424}"/>
                  </a:ext>
                </a:extLst>
              </p:cNvPr>
              <p:cNvSpPr>
                <a:spLocks noGrp="1" noRot="1" noChangeAspect="1" noMove="1" noResize="1" noEditPoints="1" noAdjustHandles="1" noChangeArrowheads="1" noChangeShapeType="1" noTextEdit="1"/>
              </p:cNvSpPr>
              <p:nvPr>
                <p:ph idx="1"/>
              </p:nvPr>
            </p:nvSpPr>
            <p:spPr>
              <a:blipFill rotWithShape="0">
                <a:blip r:embed="rId2"/>
                <a:stretch>
                  <a:fillRect l="-944" t="-329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xmlns="" id="{BBDAB874-3B51-4B4D-A210-C1FF86F55853}"/>
              </a:ext>
            </a:extLst>
          </p:cNvPr>
          <p:cNvSpPr>
            <a:spLocks noGrp="1"/>
          </p:cNvSpPr>
          <p:nvPr>
            <p:ph type="sldNum" sz="quarter" idx="4294967295"/>
          </p:nvPr>
        </p:nvSpPr>
        <p:spPr>
          <a:xfrm>
            <a:off x="9448800" y="6356350"/>
            <a:ext cx="2743200" cy="365125"/>
          </a:xfrm>
          <a:prstGeom prst="rect">
            <a:avLst/>
          </a:prstGeom>
        </p:spPr>
        <p:txBody>
          <a:bodyPr/>
          <a:lstStyle/>
          <a:p>
            <a:fld id="{DF1275E1-BE60-4117-B389-3DC15880B922}" type="slidenum">
              <a:rPr lang="en-US" smtClean="0"/>
              <a:t>13</a:t>
            </a:fld>
            <a:endParaRPr lang="en-US"/>
          </a:p>
        </p:txBody>
      </p:sp>
    </p:spTree>
    <p:extLst>
      <p:ext uri="{BB962C8B-B14F-4D97-AF65-F5344CB8AC3E}">
        <p14:creationId xmlns:p14="http://schemas.microsoft.com/office/powerpoint/2010/main" val="398035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0BBEC5-5689-4B51-ADA4-1DF7FD977D0A}"/>
              </a:ext>
            </a:extLst>
          </p:cNvPr>
          <p:cNvSpPr>
            <a:spLocks noGrp="1"/>
          </p:cNvSpPr>
          <p:nvPr>
            <p:ph type="title"/>
          </p:nvPr>
        </p:nvSpPr>
        <p:spPr/>
        <p:txBody>
          <a:bodyPr/>
          <a:lstStyle/>
          <a:p>
            <a:r>
              <a:rPr lang="en-US" dirty="0"/>
              <a:t>Will it Dissolve?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xmlns="" id="{D8FDFB63-F5DC-42D7-B334-10AF15103F1B}"/>
                  </a:ext>
                </a:extLst>
              </p:cNvPr>
              <p:cNvSpPr>
                <a:spLocks noGrp="1"/>
              </p:cNvSpPr>
              <p:nvPr>
                <p:ph idx="1"/>
              </p:nvPr>
            </p:nvSpPr>
            <p:spPr/>
            <p:txBody>
              <a:bodyPr>
                <a:normAutofit fontScale="92500" lnSpcReduction="10000"/>
              </a:bodyPr>
              <a:lstStyle/>
              <a:p>
                <a:r>
                  <a:rPr lang="en-US" dirty="0"/>
                  <a:t>It’s all about </a:t>
                </a:r>
                <a:r>
                  <a:rPr lang="el-GR" dirty="0"/>
                  <a:t>Δ</a:t>
                </a:r>
                <a:r>
                  <a:rPr lang="en-US" dirty="0"/>
                  <a:t>G!</a:t>
                </a:r>
              </a:p>
              <a:p>
                <a:pPr lvl="1">
                  <a:buFont typeface="Arial" panose="020B0604020202020204" pitchFamily="34" charset="0"/>
                  <a:buChar char="•"/>
                </a:pP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𝑠𝑜𝑙𝑢𝑡𝑖𝑜𝑛</m:t>
                            </m:r>
                          </m:sub>
                        </m:sSub>
                      </m:e>
                    </m:d>
                    <m:r>
                      <a:rPr lang="en-US" b="0" i="1" smtClean="0">
                        <a:latin typeface="Cambria Math" panose="02040503050406030204" pitchFamily="18" charset="0"/>
                      </a:rPr>
                      <m:t>&gt;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rPr>
                              <m:t>𝑠𝑜𝑙𝑢𝑡𝑖𝑜𝑛</m:t>
                            </m:r>
                          </m:sub>
                        </m:sSub>
                      </m:e>
                    </m:d>
                  </m:oMath>
                </a14:m>
                <a:endParaRPr lang="en-US" dirty="0"/>
              </a:p>
              <a:p>
                <a:pPr>
                  <a:buFont typeface="Arial" panose="020B0604020202020204" pitchFamily="34" charset="0"/>
                  <a:buChar char="•"/>
                </a:pPr>
                <a:r>
                  <a:rPr lang="en-US" dirty="0"/>
                  <a:t>If you want to dissolve something:</a:t>
                </a:r>
              </a:p>
              <a:p>
                <a:pPr lvl="1">
                  <a:buFont typeface="Arial" panose="020B0604020202020204" pitchFamily="34" charset="0"/>
                  <a:buChar char="•"/>
                </a:pPr>
                <a:r>
                  <a:rPr lang="en-US" dirty="0"/>
                  <a:t>Make sure the enthalpy term is small</a:t>
                </a:r>
              </a:p>
              <a:p>
                <a:pPr lvl="1">
                  <a:buFont typeface="Arial" panose="020B0604020202020204" pitchFamily="34" charset="0"/>
                  <a:buChar char="•"/>
                </a:pPr>
                <a:r>
                  <a:rPr lang="en-US" dirty="0"/>
                  <a:t>Increase the temperature to enhance the entropic effects</a:t>
                </a:r>
              </a:p>
              <a:p>
                <a:pPr>
                  <a:buFont typeface="Arial" panose="020B0604020202020204" pitchFamily="34" charset="0"/>
                  <a:buChar char="•"/>
                </a:pPr>
                <a:r>
                  <a:rPr lang="en-US" dirty="0"/>
                  <a:t>When picking your solvent, look for similar IMFs to the solute</a:t>
                </a:r>
              </a:p>
              <a:p>
                <a:pPr lvl="1">
                  <a:buFont typeface="Arial" panose="020B0604020202020204" pitchFamily="34" charset="0"/>
                  <a:buChar char="•"/>
                </a:pPr>
                <a:r>
                  <a:rPr lang="en-US" dirty="0"/>
                  <a:t>“Like dissolves like”</a:t>
                </a:r>
              </a:p>
              <a:p>
                <a:pPr lvl="1">
                  <a:buFont typeface="Arial" panose="020B0604020202020204" pitchFamily="34" charset="0"/>
                  <a:buChar char="•"/>
                </a:pPr>
                <a:r>
                  <a:rPr lang="en-US" dirty="0"/>
                  <a:t>Similar IMFs reduces </a:t>
                </a:r>
                <a:r>
                  <a:rPr lang="el-GR" dirty="0"/>
                  <a:t>Δ</a:t>
                </a:r>
                <a:r>
                  <a:rPr lang="en-US" dirty="0" err="1"/>
                  <a:t>H</a:t>
                </a:r>
                <a:r>
                  <a:rPr lang="en-US" baseline="-25000" dirty="0" err="1"/>
                  <a:t>solution</a:t>
                </a:r>
                <a:r>
                  <a:rPr lang="en-US" dirty="0"/>
                  <a:t> </a:t>
                </a:r>
              </a:p>
            </p:txBody>
          </p:sp>
        </mc:Choice>
        <mc:Fallback>
          <p:sp>
            <p:nvSpPr>
              <p:cNvPr id="3" name="Content Placeholder 2">
                <a:extLst>
                  <a:ext uri="{FF2B5EF4-FFF2-40B4-BE49-F238E27FC236}">
                    <a16:creationId xmlns:a16="http://schemas.microsoft.com/office/drawing/2014/main" xmlns:a14="http://schemas.microsoft.com/office/drawing/2010/main" xmlns="" id="{D8FDFB63-F5DC-42D7-B334-10AF15103F1B}"/>
                  </a:ext>
                </a:extLst>
              </p:cNvPr>
              <p:cNvSpPr>
                <a:spLocks noGrp="1" noRot="1" noChangeAspect="1" noMove="1" noResize="1" noEditPoints="1" noAdjustHandles="1" noChangeArrowheads="1" noChangeShapeType="1" noTextEdit="1"/>
              </p:cNvSpPr>
              <p:nvPr>
                <p:ph idx="1"/>
              </p:nvPr>
            </p:nvSpPr>
            <p:spPr>
              <a:blipFill rotWithShape="0">
                <a:blip r:embed="rId2"/>
                <a:stretch>
                  <a:fillRect l="-1111" t="-314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xmlns="" id="{5C091A63-CD40-4C8D-A3AF-598694F01172}"/>
              </a:ext>
            </a:extLst>
          </p:cNvPr>
          <p:cNvSpPr>
            <a:spLocks noGrp="1"/>
          </p:cNvSpPr>
          <p:nvPr>
            <p:ph type="sldNum" sz="quarter" idx="4294967295"/>
          </p:nvPr>
        </p:nvSpPr>
        <p:spPr>
          <a:xfrm>
            <a:off x="9448800" y="6356350"/>
            <a:ext cx="2743200" cy="365125"/>
          </a:xfrm>
          <a:prstGeom prst="rect">
            <a:avLst/>
          </a:prstGeom>
        </p:spPr>
        <p:txBody>
          <a:bodyPr/>
          <a:lstStyle/>
          <a:p>
            <a:fld id="{DF1275E1-BE60-4117-B389-3DC15880B922}" type="slidenum">
              <a:rPr lang="en-US" smtClean="0"/>
              <a:t>14</a:t>
            </a:fld>
            <a:endParaRPr lang="en-US"/>
          </a:p>
        </p:txBody>
      </p:sp>
    </p:spTree>
    <p:extLst>
      <p:ext uri="{BB962C8B-B14F-4D97-AF65-F5344CB8AC3E}">
        <p14:creationId xmlns:p14="http://schemas.microsoft.com/office/powerpoint/2010/main" val="411556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770B88-A411-4EB4-A756-BF0F8C2EAA16}"/>
              </a:ext>
            </a:extLst>
          </p:cNvPr>
          <p:cNvSpPr>
            <a:spLocks noGrp="1"/>
          </p:cNvSpPr>
          <p:nvPr>
            <p:ph type="title"/>
          </p:nvPr>
        </p:nvSpPr>
        <p:spPr>
          <a:xfrm>
            <a:off x="609600" y="465137"/>
            <a:ext cx="10972800" cy="1143000"/>
          </a:xfrm>
        </p:spPr>
        <p:txBody>
          <a:bodyPr/>
          <a:lstStyle/>
          <a:p>
            <a:r>
              <a:rPr lang="en-US" dirty="0"/>
              <a:t>Henry’s law</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xmlns="" id="{AC302FA8-7DC5-499C-BADA-E46886E0EB7A}"/>
                  </a:ext>
                </a:extLst>
              </p:cNvPr>
              <p:cNvSpPr>
                <a:spLocks noGrp="1"/>
              </p:cNvSpPr>
              <p:nvPr>
                <p:ph idx="1"/>
              </p:nvPr>
            </p:nvSpPr>
            <p:spPr>
              <a:xfrm>
                <a:off x="609600" y="1418667"/>
                <a:ext cx="10972800" cy="3886200"/>
              </a:xfrm>
            </p:spPr>
            <p:txBody>
              <a:bodyPr/>
              <a:lstStyle/>
              <a:p>
                <a:r>
                  <a:rPr lang="en-US" dirty="0"/>
                  <a:t>The mole fraction of gas dissolved in liquid is directly proportional to the pressure of the gas over the liquid</a:t>
                </a:r>
              </a:p>
              <a:p>
                <a:pPr lvl="1">
                  <a:buFont typeface="Arial" panose="020B0604020202020204" pitchFamily="34" charset="0"/>
                  <a:buChar char="•"/>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𝑔𝑎𝑠</m:t>
                        </m:r>
                      </m:sub>
                    </m:sSub>
                    <m:r>
                      <a:rPr lang="en-US" b="0" i="1" smtClean="0">
                        <a:latin typeface="Cambria Math" panose="02040503050406030204" pitchFamily="18" charset="0"/>
                      </a:rPr>
                      <m:t>=</m:t>
                    </m:r>
                    <m:r>
                      <a:rPr lang="en-US" b="0" i="1" smtClean="0">
                        <a:latin typeface="Cambria Math" panose="02040503050406030204" pitchFamily="18" charset="0"/>
                      </a:rPr>
                      <m:t>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𝑔𝑎𝑠</m:t>
                        </m:r>
                      </m:sub>
                    </m:sSub>
                  </m:oMath>
                </a14:m>
                <a:endParaRPr lang="en-US" dirty="0"/>
              </a:p>
              <a:p>
                <a:pPr lvl="1">
                  <a:buFont typeface="Arial" panose="020B0604020202020204" pitchFamily="34" charset="0"/>
                  <a:buChar char="•"/>
                </a:pPr>
                <a:r>
                  <a:rPr lang="en-US" dirty="0"/>
                  <a:t>K depends on the IMFs between </a:t>
                </a:r>
                <a:r>
                  <a:rPr lang="en-US" dirty="0" smtClean="0"/>
                  <a:t>solvent </a:t>
                </a:r>
                <a:r>
                  <a:rPr lang="en-US" dirty="0"/>
                  <a:t>and solute</a:t>
                </a:r>
              </a:p>
              <a:p>
                <a:pPr lvl="1">
                  <a:buFont typeface="Arial" panose="020B0604020202020204" pitchFamily="34" charset="0"/>
                  <a:buChar char="•"/>
                </a:pPr>
                <a:r>
                  <a:rPr lang="en-US" dirty="0"/>
                  <a:t>This is how they carbonate soda</a:t>
                </a:r>
              </a:p>
            </p:txBody>
          </p:sp>
        </mc:Choice>
        <mc:Fallback>
          <p:sp>
            <p:nvSpPr>
              <p:cNvPr id="3" name="Content Placeholder 2">
                <a:extLst>
                  <a:ext uri="{FF2B5EF4-FFF2-40B4-BE49-F238E27FC236}">
                    <a16:creationId xmlns:a16="http://schemas.microsoft.com/office/drawing/2014/main" xmlns:a14="http://schemas.microsoft.com/office/drawing/2010/main" xmlns="" id="{AC302FA8-7DC5-499C-BADA-E46886E0EB7A}"/>
                  </a:ext>
                </a:extLst>
              </p:cNvPr>
              <p:cNvSpPr>
                <a:spLocks noGrp="1" noRot="1" noChangeAspect="1" noMove="1" noResize="1" noEditPoints="1" noAdjustHandles="1" noChangeArrowheads="1" noChangeShapeType="1" noTextEdit="1"/>
              </p:cNvSpPr>
              <p:nvPr>
                <p:ph idx="1"/>
              </p:nvPr>
            </p:nvSpPr>
            <p:spPr>
              <a:xfrm>
                <a:off x="609600" y="1418667"/>
                <a:ext cx="10972800" cy="3886200"/>
              </a:xfrm>
              <a:blipFill rotWithShape="0">
                <a:blip r:embed="rId2"/>
                <a:stretch>
                  <a:fillRect l="-1278" t="-204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xmlns="" id="{A0353EF9-850C-4E02-9084-B94CB3D1CC1D}"/>
              </a:ext>
            </a:extLst>
          </p:cNvPr>
          <p:cNvSpPr>
            <a:spLocks noGrp="1"/>
          </p:cNvSpPr>
          <p:nvPr>
            <p:ph type="sldNum" sz="quarter" idx="4294967295"/>
          </p:nvPr>
        </p:nvSpPr>
        <p:spPr>
          <a:xfrm>
            <a:off x="9448800" y="6356350"/>
            <a:ext cx="2743200" cy="365125"/>
          </a:xfrm>
          <a:prstGeom prst="rect">
            <a:avLst/>
          </a:prstGeom>
        </p:spPr>
        <p:txBody>
          <a:bodyPr/>
          <a:lstStyle/>
          <a:p>
            <a:fld id="{DF1275E1-BE60-4117-B389-3DC15880B922}" type="slidenum">
              <a:rPr lang="en-US" smtClean="0"/>
              <a:t>15</a:t>
            </a:fld>
            <a:endParaRPr lang="en-US"/>
          </a:p>
        </p:txBody>
      </p:sp>
      <p:pic>
        <p:nvPicPr>
          <p:cNvPr id="4" name="Picture 3">
            <a:extLst>
              <a:ext uri="{FF2B5EF4-FFF2-40B4-BE49-F238E27FC236}">
                <a16:creationId xmlns:a16="http://schemas.microsoft.com/office/drawing/2014/main" xmlns="" id="{AD33F82F-B263-4C73-8EE7-BBE99B00E027}"/>
              </a:ext>
            </a:extLst>
          </p:cNvPr>
          <p:cNvPicPr>
            <a:picLocks noChangeAspect="1"/>
          </p:cNvPicPr>
          <p:nvPr/>
        </p:nvPicPr>
        <p:blipFill>
          <a:blip r:embed="rId3"/>
          <a:stretch>
            <a:fillRect/>
          </a:stretch>
        </p:blipFill>
        <p:spPr>
          <a:xfrm>
            <a:off x="7194807" y="3497691"/>
            <a:ext cx="4997193" cy="2814209"/>
          </a:xfrm>
          <a:prstGeom prst="rect">
            <a:avLst/>
          </a:prstGeom>
        </p:spPr>
      </p:pic>
    </p:spTree>
    <p:extLst>
      <p:ext uri="{BB962C8B-B14F-4D97-AF65-F5344CB8AC3E}">
        <p14:creationId xmlns:p14="http://schemas.microsoft.com/office/powerpoint/2010/main" val="3762217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DA602C-F6EA-4FEA-B456-D5CCDFD82222}"/>
              </a:ext>
            </a:extLst>
          </p:cNvPr>
          <p:cNvSpPr>
            <a:spLocks noGrp="1"/>
          </p:cNvSpPr>
          <p:nvPr>
            <p:ph type="title"/>
          </p:nvPr>
        </p:nvSpPr>
        <p:spPr/>
        <p:txBody>
          <a:bodyPr/>
          <a:lstStyle/>
          <a:p>
            <a:r>
              <a:rPr lang="en-US" dirty="0"/>
              <a:t>Colligative properties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xmlns="" id="{1F0D5C45-F8D8-4958-A185-CC4403A65AE9}"/>
                  </a:ext>
                </a:extLst>
              </p:cNvPr>
              <p:cNvSpPr>
                <a:spLocks noGrp="1"/>
              </p:cNvSpPr>
              <p:nvPr>
                <p:ph idx="1"/>
              </p:nvPr>
            </p:nvSpPr>
            <p:spPr/>
            <p:txBody>
              <a:bodyPr>
                <a:normAutofit fontScale="55000" lnSpcReduction="20000"/>
              </a:bodyPr>
              <a:lstStyle/>
              <a:p>
                <a:r>
                  <a:rPr lang="en-US" dirty="0"/>
                  <a:t>Vapor Pressure</a:t>
                </a:r>
              </a:p>
              <a:p>
                <a:pPr lvl="1">
                  <a:buFont typeface="Arial" panose="020B0604020202020204" pitchFamily="34" charset="0"/>
                  <a:buChar char="•"/>
                </a:pPr>
                <a:r>
                  <a:rPr lang="en-US" dirty="0"/>
                  <a:t>Partial pressure of a substance in equilibrium with its liquid phase</a:t>
                </a:r>
              </a:p>
              <a:p>
                <a:pPr lvl="1">
                  <a:buFont typeface="Arial" panose="020B0604020202020204" pitchFamily="34" charset="0"/>
                  <a:buChar char="•"/>
                </a:pPr>
                <a:r>
                  <a:rPr lang="en-US" dirty="0"/>
                  <a:t>Decreases as IMFs increase</a:t>
                </a:r>
              </a:p>
              <a:p>
                <a:pPr lvl="1">
                  <a:buFont typeface="Arial" panose="020B0604020202020204" pitchFamily="34" charset="0"/>
                  <a:buChar char="•"/>
                </a:pPr>
                <a:r>
                  <a:rPr lang="en-US" dirty="0"/>
                  <a:t>Increases with temperature (Clausius-Clapeyron </a:t>
                </a:r>
                <a:r>
                  <a:rPr lang="en-US" dirty="0" err="1"/>
                  <a:t>Eqn</a:t>
                </a:r>
                <a:r>
                  <a:rPr lang="en-US" dirty="0"/>
                  <a:t>)</a:t>
                </a:r>
              </a:p>
              <a:p>
                <a:pPr>
                  <a:buFont typeface="Arial" panose="020B0604020202020204" pitchFamily="34" charset="0"/>
                  <a:buChar char="•"/>
                </a:pPr>
                <a:r>
                  <a:rPr lang="en-US" dirty="0"/>
                  <a:t>Boiling Point </a:t>
                </a:r>
                <a:r>
                  <a:rPr lang="en-US" dirty="0" err="1"/>
                  <a:t>Eleveation</a:t>
                </a:r>
                <a:endParaRPr lang="en-US" dirty="0"/>
              </a:p>
              <a:p>
                <a:pPr lvl="1">
                  <a:buFont typeface="Arial" panose="020B0604020202020204" pitchFamily="34" charset="0"/>
                  <a:buChar char="•"/>
                </a:pPr>
                <a:r>
                  <a:rPr lang="en-US" dirty="0"/>
                  <a:t>Boiling point increases slightly in solutions</a:t>
                </a:r>
              </a:p>
              <a:p>
                <a:pPr lvl="1">
                  <a:buFont typeface="Arial" panose="020B0604020202020204" pitchFamily="34" charset="0"/>
                  <a:buChar char="•"/>
                </a:pP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𝑏</m:t>
                        </m:r>
                      </m:sub>
                    </m:sSub>
                    <m:r>
                      <a:rPr lang="en-US" b="0" i="1" smtClean="0">
                        <a:latin typeface="Cambria Math" panose="02040503050406030204" pitchFamily="18" charset="0"/>
                        <a:ea typeface="Cambria Math" panose="02040503050406030204" pitchFamily="18" charset="0"/>
                      </a:rPr>
                      <m:t>𝑚</m:t>
                    </m:r>
                  </m:oMath>
                </a14:m>
                <a:r>
                  <a:rPr lang="en-US" dirty="0"/>
                  <a:t> (</a:t>
                </a:r>
                <a:r>
                  <a:rPr lang="en-US" b="1" dirty="0"/>
                  <a:t>POSITIVE NUMBER!!!</a:t>
                </a:r>
                <a:r>
                  <a:rPr lang="en-US" dirty="0"/>
                  <a:t>)</a:t>
                </a:r>
              </a:p>
              <a:p>
                <a:pPr>
                  <a:buFont typeface="Arial" panose="020B0604020202020204" pitchFamily="34" charset="0"/>
                  <a:buChar char="•"/>
                </a:pPr>
                <a:r>
                  <a:rPr lang="en-US" dirty="0"/>
                  <a:t>Freezing Point Depression</a:t>
                </a:r>
              </a:p>
              <a:p>
                <a:pPr lvl="1">
                  <a:buFont typeface="Arial" panose="020B0604020202020204" pitchFamily="34" charset="0"/>
                  <a:buChar char="•"/>
                </a:pPr>
                <a:r>
                  <a:rPr lang="en-US" dirty="0"/>
                  <a:t>Freezing point lowers slightly in solutions</a:t>
                </a:r>
              </a:p>
              <a:p>
                <a:pPr lvl="1">
                  <a:buFont typeface="Arial" panose="020B0604020202020204" pitchFamily="34" charset="0"/>
                  <a:buChar char="•"/>
                </a:pP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𝑓</m:t>
                        </m:r>
                      </m:sub>
                    </m:sSub>
                    <m:r>
                      <a:rPr lang="en-US" b="0" i="1" smtClean="0">
                        <a:latin typeface="Cambria Math" panose="02040503050406030204" pitchFamily="18" charset="0"/>
                        <a:ea typeface="Cambria Math" panose="02040503050406030204" pitchFamily="18" charset="0"/>
                      </a:rPr>
                      <m:t>𝑚</m:t>
                    </m:r>
                  </m:oMath>
                </a14:m>
                <a:r>
                  <a:rPr lang="en-US" dirty="0"/>
                  <a:t> (</a:t>
                </a:r>
                <a:r>
                  <a:rPr lang="en-US" b="1" dirty="0"/>
                  <a:t>NEGATIVE NUMBER!!!</a:t>
                </a:r>
                <a:r>
                  <a:rPr lang="en-US" dirty="0"/>
                  <a:t>)</a:t>
                </a:r>
              </a:p>
              <a:p>
                <a:pPr lvl="1">
                  <a:buFont typeface="Arial" panose="020B0604020202020204" pitchFamily="34" charset="0"/>
                  <a:buChar char="•"/>
                </a:pPr>
                <a:r>
                  <a:rPr lang="en-US" dirty="0"/>
                  <a:t>A larger change than boiling point elevation</a:t>
                </a:r>
              </a:p>
              <a:p>
                <a:pPr>
                  <a:buFont typeface="Arial" panose="020B0604020202020204" pitchFamily="34" charset="0"/>
                  <a:buChar char="•"/>
                </a:pPr>
                <a:r>
                  <a:rPr lang="en-US" dirty="0"/>
                  <a:t>Osmotic Pressure</a:t>
                </a:r>
              </a:p>
              <a:p>
                <a:pPr lvl="1">
                  <a:buFont typeface="Arial" panose="020B0604020202020204" pitchFamily="34" charset="0"/>
                  <a:buChar char="•"/>
                </a:pPr>
                <a:r>
                  <a:rPr lang="en-US" dirty="0"/>
                  <a:t>When a solution is formed, a pressure is generated and liquid flows through a semi-permeable membrane to restore equilibrium</a:t>
                </a:r>
              </a:p>
              <a:p>
                <a:pPr lvl="1">
                  <a:buFont typeface="Arial" panose="020B0604020202020204" pitchFamily="34" charset="0"/>
                  <a:buChar char="•"/>
                </a:pP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Π</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𝑖𝑀𝑅𝑇</m:t>
                    </m:r>
                  </m:oMath>
                </a14:m>
                <a:endParaRPr lang="en-US" dirty="0"/>
              </a:p>
            </p:txBody>
          </p:sp>
        </mc:Choice>
        <mc:Fallback>
          <p:sp>
            <p:nvSpPr>
              <p:cNvPr id="3" name="Content Placeholder 2">
                <a:extLst>
                  <a:ext uri="{FF2B5EF4-FFF2-40B4-BE49-F238E27FC236}">
                    <a16:creationId xmlns:a16="http://schemas.microsoft.com/office/drawing/2014/main" xmlns:a14="http://schemas.microsoft.com/office/drawing/2010/main" xmlns="" id="{1F0D5C45-F8D8-4958-A185-CC4403A65AE9}"/>
                  </a:ext>
                </a:extLst>
              </p:cNvPr>
              <p:cNvSpPr>
                <a:spLocks noGrp="1" noRot="1" noChangeAspect="1" noMove="1" noResize="1" noEditPoints="1" noAdjustHandles="1" noChangeArrowheads="1" noChangeShapeType="1" noTextEdit="1"/>
              </p:cNvSpPr>
              <p:nvPr>
                <p:ph idx="1"/>
              </p:nvPr>
            </p:nvSpPr>
            <p:spPr>
              <a:blipFill rotWithShape="0">
                <a:blip r:embed="rId2"/>
                <a:stretch>
                  <a:fillRect l="-333" t="-219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xmlns="" id="{F44F340B-51D5-40E5-A97E-B03C6176E9D9}"/>
              </a:ext>
            </a:extLst>
          </p:cNvPr>
          <p:cNvSpPr>
            <a:spLocks noGrp="1"/>
          </p:cNvSpPr>
          <p:nvPr>
            <p:ph type="sldNum" sz="quarter" idx="4294967295"/>
          </p:nvPr>
        </p:nvSpPr>
        <p:spPr>
          <a:xfrm>
            <a:off x="9448800" y="6356350"/>
            <a:ext cx="2743200" cy="365125"/>
          </a:xfrm>
          <a:prstGeom prst="rect">
            <a:avLst/>
          </a:prstGeom>
        </p:spPr>
        <p:txBody>
          <a:bodyPr/>
          <a:lstStyle/>
          <a:p>
            <a:fld id="{DF1275E1-BE60-4117-B389-3DC15880B922}" type="slidenum">
              <a:rPr lang="en-US" smtClean="0"/>
              <a:t>16</a:t>
            </a:fld>
            <a:endParaRPr lang="en-US"/>
          </a:p>
        </p:txBody>
      </p:sp>
    </p:spTree>
    <p:extLst>
      <p:ext uri="{BB962C8B-B14F-4D97-AF65-F5344CB8AC3E}">
        <p14:creationId xmlns:p14="http://schemas.microsoft.com/office/powerpoint/2010/main" val="1749692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4C760E-A468-4B85-BEEC-D6FA0A0B02AC}"/>
              </a:ext>
            </a:extLst>
          </p:cNvPr>
          <p:cNvSpPr>
            <a:spLocks noGrp="1"/>
          </p:cNvSpPr>
          <p:nvPr>
            <p:ph type="title"/>
          </p:nvPr>
        </p:nvSpPr>
        <p:spPr>
          <a:xfrm>
            <a:off x="564860" y="469836"/>
            <a:ext cx="10972800" cy="1143000"/>
          </a:xfrm>
        </p:spPr>
        <p:txBody>
          <a:bodyPr>
            <a:normAutofit fontScale="90000"/>
          </a:bodyPr>
          <a:lstStyle/>
          <a:p>
            <a:r>
              <a:rPr lang="en-US" dirty="0"/>
              <a:t>Freezing Point Depression and Boiling Point Elevation</a:t>
            </a:r>
          </a:p>
        </p:txBody>
      </p:sp>
      <p:sp>
        <p:nvSpPr>
          <p:cNvPr id="3" name="Content Placeholder 2">
            <a:extLst>
              <a:ext uri="{FF2B5EF4-FFF2-40B4-BE49-F238E27FC236}">
                <a16:creationId xmlns:a16="http://schemas.microsoft.com/office/drawing/2014/main" xmlns="" id="{5CC92A5B-6433-45D8-ACD5-37EE6AFC3373}"/>
              </a:ext>
            </a:extLst>
          </p:cNvPr>
          <p:cNvSpPr>
            <a:spLocks noGrp="1"/>
          </p:cNvSpPr>
          <p:nvPr>
            <p:ph idx="1"/>
          </p:nvPr>
        </p:nvSpPr>
        <p:spPr>
          <a:xfrm>
            <a:off x="838200" y="1825625"/>
            <a:ext cx="5213060" cy="4351338"/>
          </a:xfrm>
        </p:spPr>
        <p:txBody>
          <a:bodyPr/>
          <a:lstStyle/>
          <a:p>
            <a:r>
              <a:rPr lang="en-US" dirty="0"/>
              <a:t>Intersections denote phase changes</a:t>
            </a:r>
          </a:p>
          <a:p>
            <a:r>
              <a:rPr lang="en-US" dirty="0"/>
              <a:t>Making a solution lowers free energy of the liquid</a:t>
            </a:r>
          </a:p>
          <a:p>
            <a:r>
              <a:rPr lang="en-US" dirty="0"/>
              <a:t>New phase change temperatures arise</a:t>
            </a:r>
          </a:p>
        </p:txBody>
      </p:sp>
      <p:sp>
        <p:nvSpPr>
          <p:cNvPr id="44" name="Slide Number Placeholder 43">
            <a:extLst>
              <a:ext uri="{FF2B5EF4-FFF2-40B4-BE49-F238E27FC236}">
                <a16:creationId xmlns:a16="http://schemas.microsoft.com/office/drawing/2014/main" xmlns="" id="{F5B27AFF-94F8-40F6-BE33-EAA3BA9B5033}"/>
              </a:ext>
            </a:extLst>
          </p:cNvPr>
          <p:cNvSpPr>
            <a:spLocks noGrp="1"/>
          </p:cNvSpPr>
          <p:nvPr>
            <p:ph type="sldNum" sz="quarter" idx="4294967295"/>
          </p:nvPr>
        </p:nvSpPr>
        <p:spPr>
          <a:xfrm>
            <a:off x="9448800" y="6356350"/>
            <a:ext cx="2743200" cy="365125"/>
          </a:xfrm>
          <a:prstGeom prst="rect">
            <a:avLst/>
          </a:prstGeom>
        </p:spPr>
        <p:txBody>
          <a:bodyPr/>
          <a:lstStyle/>
          <a:p>
            <a:fld id="{DF1275E1-BE60-4117-B389-3DC15880B922}" type="slidenum">
              <a:rPr lang="en-US" smtClean="0"/>
              <a:t>17</a:t>
            </a:fld>
            <a:endParaRPr lang="en-US"/>
          </a:p>
        </p:txBody>
      </p:sp>
      <p:sp>
        <p:nvSpPr>
          <p:cNvPr id="4" name="Rectangle 3">
            <a:extLst>
              <a:ext uri="{FF2B5EF4-FFF2-40B4-BE49-F238E27FC236}">
                <a16:creationId xmlns:a16="http://schemas.microsoft.com/office/drawing/2014/main" xmlns="" id="{C7AD7951-3A16-4866-AF28-CB486ABC7D6F}"/>
              </a:ext>
            </a:extLst>
          </p:cNvPr>
          <p:cNvSpPr/>
          <p:nvPr/>
        </p:nvSpPr>
        <p:spPr>
          <a:xfrm>
            <a:off x="6484690" y="1627464"/>
            <a:ext cx="4869110" cy="45494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xmlns="" id="{50D5483E-8666-4BA0-9DD5-17B839D32930}"/>
              </a:ext>
            </a:extLst>
          </p:cNvPr>
          <p:cNvSpPr txBox="1"/>
          <p:nvPr/>
        </p:nvSpPr>
        <p:spPr>
          <a:xfrm>
            <a:off x="9103628" y="6408581"/>
            <a:ext cx="796954" cy="369332"/>
          </a:xfrm>
          <a:prstGeom prst="rect">
            <a:avLst/>
          </a:prstGeom>
          <a:noFill/>
        </p:spPr>
        <p:txBody>
          <a:bodyPr wrap="square" rtlCol="0">
            <a:spAutoFit/>
          </a:bodyPr>
          <a:lstStyle/>
          <a:p>
            <a:pPr algn="ctr"/>
            <a:r>
              <a:rPr lang="en-US" dirty="0"/>
              <a:t>T</a:t>
            </a:r>
          </a:p>
        </p:txBody>
      </p:sp>
      <p:sp>
        <p:nvSpPr>
          <p:cNvPr id="6" name="TextBox 5">
            <a:extLst>
              <a:ext uri="{FF2B5EF4-FFF2-40B4-BE49-F238E27FC236}">
                <a16:creationId xmlns:a16="http://schemas.microsoft.com/office/drawing/2014/main" xmlns="" id="{15233E6B-48D2-40B8-A34A-56BE2C708A83}"/>
              </a:ext>
            </a:extLst>
          </p:cNvPr>
          <p:cNvSpPr txBox="1"/>
          <p:nvPr/>
        </p:nvSpPr>
        <p:spPr>
          <a:xfrm>
            <a:off x="5898859" y="3429000"/>
            <a:ext cx="796954" cy="369332"/>
          </a:xfrm>
          <a:prstGeom prst="rect">
            <a:avLst/>
          </a:prstGeom>
          <a:noFill/>
        </p:spPr>
        <p:txBody>
          <a:bodyPr wrap="square" rtlCol="0">
            <a:spAutoFit/>
          </a:bodyPr>
          <a:lstStyle/>
          <a:p>
            <a:pPr algn="ctr"/>
            <a:r>
              <a:rPr lang="en-US" dirty="0"/>
              <a:t>G</a:t>
            </a:r>
          </a:p>
        </p:txBody>
      </p:sp>
      <p:cxnSp>
        <p:nvCxnSpPr>
          <p:cNvPr id="8" name="Straight Connector 7">
            <a:extLst>
              <a:ext uri="{FF2B5EF4-FFF2-40B4-BE49-F238E27FC236}">
                <a16:creationId xmlns:a16="http://schemas.microsoft.com/office/drawing/2014/main" xmlns="" id="{95996696-D039-411C-9B7B-0A781DEE5230}"/>
              </a:ext>
            </a:extLst>
          </p:cNvPr>
          <p:cNvCxnSpPr/>
          <p:nvPr/>
        </p:nvCxnSpPr>
        <p:spPr>
          <a:xfrm>
            <a:off x="6484690" y="3429000"/>
            <a:ext cx="4869110" cy="63966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88EB7B80-6DAD-4F3F-BD2B-2CCBC0332333}"/>
              </a:ext>
            </a:extLst>
          </p:cNvPr>
          <p:cNvCxnSpPr/>
          <p:nvPr/>
        </p:nvCxnSpPr>
        <p:spPr>
          <a:xfrm>
            <a:off x="6484690" y="2642532"/>
            <a:ext cx="4869110" cy="2197916"/>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6F1EA87F-23F3-4B16-B2F9-5C17CCB95FCD}"/>
              </a:ext>
            </a:extLst>
          </p:cNvPr>
          <p:cNvCxnSpPr/>
          <p:nvPr/>
        </p:nvCxnSpPr>
        <p:spPr>
          <a:xfrm>
            <a:off x="8531604" y="1627464"/>
            <a:ext cx="2676088" cy="454949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96388BCF-5612-4753-ABA6-20E90F68D495}"/>
              </a:ext>
            </a:extLst>
          </p:cNvPr>
          <p:cNvSpPr txBox="1"/>
          <p:nvPr/>
        </p:nvSpPr>
        <p:spPr>
          <a:xfrm>
            <a:off x="6711193" y="3507510"/>
            <a:ext cx="796954" cy="369332"/>
          </a:xfrm>
          <a:prstGeom prst="rect">
            <a:avLst/>
          </a:prstGeom>
          <a:noFill/>
        </p:spPr>
        <p:txBody>
          <a:bodyPr wrap="square" rtlCol="0">
            <a:spAutoFit/>
          </a:bodyPr>
          <a:lstStyle/>
          <a:p>
            <a:pPr algn="ctr"/>
            <a:r>
              <a:rPr lang="en-US" dirty="0"/>
              <a:t>S</a:t>
            </a:r>
          </a:p>
        </p:txBody>
      </p:sp>
      <p:sp>
        <p:nvSpPr>
          <p:cNvPr id="14" name="TextBox 13">
            <a:extLst>
              <a:ext uri="{FF2B5EF4-FFF2-40B4-BE49-F238E27FC236}">
                <a16:creationId xmlns:a16="http://schemas.microsoft.com/office/drawing/2014/main" xmlns="" id="{7C47DC2F-47ED-4CD9-AA6C-5CFE65B36BBB}"/>
              </a:ext>
            </a:extLst>
          </p:cNvPr>
          <p:cNvSpPr txBox="1"/>
          <p:nvPr/>
        </p:nvSpPr>
        <p:spPr>
          <a:xfrm>
            <a:off x="8133127" y="3144999"/>
            <a:ext cx="796954" cy="369332"/>
          </a:xfrm>
          <a:prstGeom prst="rect">
            <a:avLst/>
          </a:prstGeom>
          <a:noFill/>
        </p:spPr>
        <p:txBody>
          <a:bodyPr wrap="square" rtlCol="0">
            <a:spAutoFit/>
          </a:bodyPr>
          <a:lstStyle/>
          <a:p>
            <a:pPr algn="ctr"/>
            <a:r>
              <a:rPr lang="en-US" dirty="0"/>
              <a:t>L</a:t>
            </a:r>
          </a:p>
        </p:txBody>
      </p:sp>
      <p:sp>
        <p:nvSpPr>
          <p:cNvPr id="15" name="TextBox 14">
            <a:extLst>
              <a:ext uri="{FF2B5EF4-FFF2-40B4-BE49-F238E27FC236}">
                <a16:creationId xmlns:a16="http://schemas.microsoft.com/office/drawing/2014/main" xmlns="" id="{DD06D90F-2022-4821-B8DF-A5CE4870663D}"/>
              </a:ext>
            </a:extLst>
          </p:cNvPr>
          <p:cNvSpPr txBox="1"/>
          <p:nvPr/>
        </p:nvSpPr>
        <p:spPr>
          <a:xfrm>
            <a:off x="9097861" y="2457866"/>
            <a:ext cx="796954" cy="369332"/>
          </a:xfrm>
          <a:prstGeom prst="rect">
            <a:avLst/>
          </a:prstGeom>
          <a:noFill/>
        </p:spPr>
        <p:txBody>
          <a:bodyPr wrap="square" rtlCol="0">
            <a:spAutoFit/>
          </a:bodyPr>
          <a:lstStyle/>
          <a:p>
            <a:pPr algn="ctr"/>
            <a:r>
              <a:rPr lang="en-US" dirty="0"/>
              <a:t>G</a:t>
            </a:r>
          </a:p>
        </p:txBody>
      </p:sp>
      <p:cxnSp>
        <p:nvCxnSpPr>
          <p:cNvPr id="17" name="Straight Connector 16">
            <a:extLst>
              <a:ext uri="{FF2B5EF4-FFF2-40B4-BE49-F238E27FC236}">
                <a16:creationId xmlns:a16="http://schemas.microsoft.com/office/drawing/2014/main" xmlns="" id="{BB3DB006-7E8D-4BCC-AE7C-3B2C13A633D8}"/>
              </a:ext>
            </a:extLst>
          </p:cNvPr>
          <p:cNvCxnSpPr>
            <a:cxnSpLocks/>
          </p:cNvCxnSpPr>
          <p:nvPr/>
        </p:nvCxnSpPr>
        <p:spPr>
          <a:xfrm>
            <a:off x="6484690" y="3144999"/>
            <a:ext cx="4869110" cy="2215566"/>
          </a:xfrm>
          <a:prstGeom prst="line">
            <a:avLst/>
          </a:prstGeom>
          <a:ln w="76200">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CB7FBEB-C2C9-47F9-AF41-554055EE544C}"/>
              </a:ext>
            </a:extLst>
          </p:cNvPr>
          <p:cNvCxnSpPr>
            <a:endCxn id="4" idx="2"/>
          </p:cNvCxnSpPr>
          <p:nvPr/>
        </p:nvCxnSpPr>
        <p:spPr>
          <a:xfrm>
            <a:off x="8919245" y="3741490"/>
            <a:ext cx="0" cy="24354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6A8A1716-5F77-4CDC-9FA8-2F8B240B6197}"/>
              </a:ext>
            </a:extLst>
          </p:cNvPr>
          <p:cNvCxnSpPr>
            <a:cxnSpLocks/>
          </p:cNvCxnSpPr>
          <p:nvPr/>
        </p:nvCxnSpPr>
        <p:spPr>
          <a:xfrm>
            <a:off x="10086713" y="4252782"/>
            <a:ext cx="0" cy="19241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52AC5C47-7317-48ED-A79C-F45EF9408A35}"/>
              </a:ext>
            </a:extLst>
          </p:cNvPr>
          <p:cNvSpPr txBox="1"/>
          <p:nvPr/>
        </p:nvSpPr>
        <p:spPr>
          <a:xfrm>
            <a:off x="7493642" y="3906099"/>
            <a:ext cx="1052468" cy="369332"/>
          </a:xfrm>
          <a:prstGeom prst="rect">
            <a:avLst/>
          </a:prstGeom>
          <a:noFill/>
        </p:spPr>
        <p:txBody>
          <a:bodyPr wrap="square" rtlCol="0">
            <a:spAutoFit/>
          </a:bodyPr>
          <a:lstStyle/>
          <a:p>
            <a:pPr algn="ctr"/>
            <a:r>
              <a:rPr lang="en-US" dirty="0"/>
              <a:t>solution</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F3581E36-66FC-412D-AB35-45DDB574CA71}"/>
                  </a:ext>
                </a:extLst>
              </p:cNvPr>
              <p:cNvSpPr txBox="1"/>
              <p:nvPr/>
            </p:nvSpPr>
            <p:spPr>
              <a:xfrm>
                <a:off x="9688236" y="6132760"/>
                <a:ext cx="796954" cy="3802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𝑇</m:t>
                          </m:r>
                        </m:e>
                        <m:sub>
                          <m:r>
                            <a:rPr lang="en-US" b="0" i="1" smtClean="0">
                              <a:latin typeface="Cambria Math" panose="02040503050406030204" pitchFamily="18" charset="0"/>
                            </a:rPr>
                            <m:t>𝐵</m:t>
                          </m:r>
                        </m:sub>
                        <m:sup>
                          <m:r>
                            <a:rPr lang="en-US" i="1" smtClean="0">
                              <a:latin typeface="Cambria Math" panose="02040503050406030204" pitchFamily="18" charset="0"/>
                              <a:ea typeface="Cambria Math" panose="02040503050406030204" pitchFamily="18" charset="0"/>
                            </a:rPr>
                            <m:t>°</m:t>
                          </m:r>
                        </m:sup>
                      </m:sSubSup>
                    </m:oMath>
                  </m:oMathPara>
                </a14:m>
                <a:endParaRPr lang="en-US" dirty="0"/>
              </a:p>
            </p:txBody>
          </p:sp>
        </mc:Choice>
        <mc:Fallback xmlns="">
          <p:sp>
            <p:nvSpPr>
              <p:cNvPr id="24" name="TextBox 23">
                <a:extLst>
                  <a:ext uri="{FF2B5EF4-FFF2-40B4-BE49-F238E27FC236}">
                    <a16:creationId xmlns:a16="http://schemas.microsoft.com/office/drawing/2014/main" id="{F3581E36-66FC-412D-AB35-45DDB574CA71}"/>
                  </a:ext>
                </a:extLst>
              </p:cNvPr>
              <p:cNvSpPr txBox="1">
                <a:spLocks noRot="1" noChangeAspect="1" noMove="1" noResize="1" noEditPoints="1" noAdjustHandles="1" noChangeArrowheads="1" noChangeShapeType="1" noTextEdit="1"/>
              </p:cNvSpPr>
              <p:nvPr/>
            </p:nvSpPr>
            <p:spPr>
              <a:xfrm>
                <a:off x="9688236" y="6132760"/>
                <a:ext cx="796954" cy="380232"/>
              </a:xfrm>
              <a:prstGeom prst="rect">
                <a:avLst/>
              </a:prstGeom>
              <a:blipFill>
                <a:blip r:embed="rId2"/>
                <a:stretch>
                  <a:fillRect b="-16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513ECFD7-89D2-4152-97CF-7847CF9F482E}"/>
                  </a:ext>
                </a:extLst>
              </p:cNvPr>
              <p:cNvSpPr txBox="1"/>
              <p:nvPr/>
            </p:nvSpPr>
            <p:spPr>
              <a:xfrm>
                <a:off x="8576170" y="6118998"/>
                <a:ext cx="796954" cy="37555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𝑇</m:t>
                          </m:r>
                        </m:e>
                        <m:sub>
                          <m:r>
                            <a:rPr lang="en-US" b="0" i="1" smtClean="0">
                              <a:latin typeface="Cambria Math" panose="02040503050406030204" pitchFamily="18" charset="0"/>
                            </a:rPr>
                            <m:t>𝑚</m:t>
                          </m:r>
                        </m:sub>
                        <m:sup>
                          <m:r>
                            <a:rPr lang="en-US" i="1" smtClean="0">
                              <a:latin typeface="Cambria Math" panose="02040503050406030204" pitchFamily="18" charset="0"/>
                              <a:ea typeface="Cambria Math" panose="02040503050406030204" pitchFamily="18" charset="0"/>
                            </a:rPr>
                            <m:t>°</m:t>
                          </m:r>
                        </m:sup>
                      </m:sSubSup>
                    </m:oMath>
                  </m:oMathPara>
                </a14:m>
                <a:endParaRPr lang="en-US" dirty="0"/>
              </a:p>
            </p:txBody>
          </p:sp>
        </mc:Choice>
        <mc:Fallback xmlns="">
          <p:sp>
            <p:nvSpPr>
              <p:cNvPr id="25" name="TextBox 24">
                <a:extLst>
                  <a:ext uri="{FF2B5EF4-FFF2-40B4-BE49-F238E27FC236}">
                    <a16:creationId xmlns:a16="http://schemas.microsoft.com/office/drawing/2014/main" id="{513ECFD7-89D2-4152-97CF-7847CF9F482E}"/>
                  </a:ext>
                </a:extLst>
              </p:cNvPr>
              <p:cNvSpPr txBox="1">
                <a:spLocks noRot="1" noChangeAspect="1" noMove="1" noResize="1" noEditPoints="1" noAdjustHandles="1" noChangeArrowheads="1" noChangeShapeType="1" noTextEdit="1"/>
              </p:cNvSpPr>
              <p:nvPr/>
            </p:nvSpPr>
            <p:spPr>
              <a:xfrm>
                <a:off x="8576170" y="6118998"/>
                <a:ext cx="796954" cy="37555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1FB9E289-73F9-4D1A-9357-D438CCD204C7}"/>
                  </a:ext>
                </a:extLst>
              </p:cNvPr>
              <p:cNvSpPr txBox="1"/>
              <p:nvPr/>
            </p:nvSpPr>
            <p:spPr>
              <a:xfrm>
                <a:off x="7034169" y="6154862"/>
                <a:ext cx="79695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𝑚</m:t>
                          </m:r>
                        </m:sub>
                      </m:sSub>
                    </m:oMath>
                  </m:oMathPara>
                </a14:m>
                <a:endParaRPr lang="en-US" dirty="0"/>
              </a:p>
            </p:txBody>
          </p:sp>
        </mc:Choice>
        <mc:Fallback xmlns="">
          <p:sp>
            <p:nvSpPr>
              <p:cNvPr id="26" name="TextBox 25">
                <a:extLst>
                  <a:ext uri="{FF2B5EF4-FFF2-40B4-BE49-F238E27FC236}">
                    <a16:creationId xmlns:a16="http://schemas.microsoft.com/office/drawing/2014/main" id="{1FB9E289-73F9-4D1A-9357-D438CCD204C7}"/>
                  </a:ext>
                </a:extLst>
              </p:cNvPr>
              <p:cNvSpPr txBox="1">
                <a:spLocks noRot="1" noChangeAspect="1" noMove="1" noResize="1" noEditPoints="1" noAdjustHandles="1" noChangeArrowheads="1" noChangeShapeType="1" noTextEdit="1"/>
              </p:cNvSpPr>
              <p:nvPr/>
            </p:nvSpPr>
            <p:spPr>
              <a:xfrm>
                <a:off x="7034169" y="6154862"/>
                <a:ext cx="796954" cy="369332"/>
              </a:xfrm>
              <a:prstGeom prst="rect">
                <a:avLst/>
              </a:prstGeom>
              <a:blipFill>
                <a:blip r:embed="rId4"/>
                <a:stretch>
                  <a:fillRect/>
                </a:stretch>
              </a:blipFill>
            </p:spPr>
            <p:txBody>
              <a:bodyPr/>
              <a:lstStyle/>
              <a:p>
                <a:r>
                  <a:rPr lang="en-US">
                    <a:noFill/>
                  </a:rPr>
                  <a:t> </a:t>
                </a:r>
              </a:p>
            </p:txBody>
          </p:sp>
        </mc:Fallback>
      </mc:AlternateContent>
      <p:cxnSp>
        <p:nvCxnSpPr>
          <p:cNvPr id="29" name="Straight Connector 28">
            <a:extLst>
              <a:ext uri="{FF2B5EF4-FFF2-40B4-BE49-F238E27FC236}">
                <a16:creationId xmlns:a16="http://schemas.microsoft.com/office/drawing/2014/main" xmlns="" id="{B843C024-5924-4CA4-A09C-AC9249788AA1}"/>
              </a:ext>
            </a:extLst>
          </p:cNvPr>
          <p:cNvCxnSpPr>
            <a:cxnSpLocks/>
          </p:cNvCxnSpPr>
          <p:nvPr/>
        </p:nvCxnSpPr>
        <p:spPr>
          <a:xfrm>
            <a:off x="7364137" y="3514331"/>
            <a:ext cx="0" cy="266263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9F207C4F-6F16-4027-B2C9-E1799657AE71}"/>
              </a:ext>
            </a:extLst>
          </p:cNvPr>
          <p:cNvCxnSpPr>
            <a:cxnSpLocks/>
          </p:cNvCxnSpPr>
          <p:nvPr/>
        </p:nvCxnSpPr>
        <p:spPr>
          <a:xfrm>
            <a:off x="10485190" y="4959178"/>
            <a:ext cx="6293" cy="1217785"/>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xmlns="" id="{47B91759-18A0-4485-88F3-9EB3B9499737}"/>
                  </a:ext>
                </a:extLst>
              </p:cNvPr>
              <p:cNvSpPr txBox="1"/>
              <p:nvPr/>
            </p:nvSpPr>
            <p:spPr>
              <a:xfrm>
                <a:off x="10169206" y="6108106"/>
                <a:ext cx="79695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𝐵</m:t>
                          </m:r>
                        </m:sub>
                      </m:sSub>
                    </m:oMath>
                  </m:oMathPara>
                </a14:m>
                <a:endParaRPr lang="en-US" dirty="0"/>
              </a:p>
            </p:txBody>
          </p:sp>
        </mc:Choice>
        <mc:Fallback xmlns="">
          <p:sp>
            <p:nvSpPr>
              <p:cNvPr id="36" name="TextBox 35">
                <a:extLst>
                  <a:ext uri="{FF2B5EF4-FFF2-40B4-BE49-F238E27FC236}">
                    <a16:creationId xmlns:a16="http://schemas.microsoft.com/office/drawing/2014/main" id="{47B91759-18A0-4485-88F3-9EB3B9499737}"/>
                  </a:ext>
                </a:extLst>
              </p:cNvPr>
              <p:cNvSpPr txBox="1">
                <a:spLocks noRot="1" noChangeAspect="1" noMove="1" noResize="1" noEditPoints="1" noAdjustHandles="1" noChangeArrowheads="1" noChangeShapeType="1" noTextEdit="1"/>
              </p:cNvSpPr>
              <p:nvPr/>
            </p:nvSpPr>
            <p:spPr>
              <a:xfrm>
                <a:off x="10169206" y="6108106"/>
                <a:ext cx="796954" cy="369332"/>
              </a:xfrm>
              <a:prstGeom prst="rect">
                <a:avLst/>
              </a:prstGeom>
              <a:blipFill>
                <a:blip r:embed="rId5"/>
                <a:stretch>
                  <a:fillRect/>
                </a:stretch>
              </a:blipFill>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xmlns="" id="{121CD5D8-CA64-4ED0-9F7C-C4477642EFD0}"/>
              </a:ext>
            </a:extLst>
          </p:cNvPr>
          <p:cNvCxnSpPr>
            <a:cxnSpLocks/>
          </p:cNvCxnSpPr>
          <p:nvPr/>
        </p:nvCxnSpPr>
        <p:spPr>
          <a:xfrm>
            <a:off x="7364137" y="5426231"/>
            <a:ext cx="155510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xmlns="" id="{FBD70A2D-6D04-4716-BEF3-DD576D5BD13E}"/>
              </a:ext>
            </a:extLst>
          </p:cNvPr>
          <p:cNvCxnSpPr>
            <a:cxnSpLocks/>
          </p:cNvCxnSpPr>
          <p:nvPr/>
        </p:nvCxnSpPr>
        <p:spPr>
          <a:xfrm flipV="1">
            <a:off x="10086712" y="5764138"/>
            <a:ext cx="398478" cy="793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1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7DD565-8FB8-4B2D-A0E9-3781948C48B1}"/>
              </a:ext>
            </a:extLst>
          </p:cNvPr>
          <p:cNvSpPr>
            <a:spLocks noGrp="1"/>
          </p:cNvSpPr>
          <p:nvPr>
            <p:ph type="title"/>
          </p:nvPr>
        </p:nvSpPr>
        <p:spPr/>
        <p:txBody>
          <a:bodyPr/>
          <a:lstStyle/>
          <a:p>
            <a:r>
              <a:rPr lang="en-US" dirty="0" err="1"/>
              <a:t>Van’t</a:t>
            </a:r>
            <a:r>
              <a:rPr lang="en-US" dirty="0"/>
              <a:t> Hoff Factor (</a:t>
            </a:r>
            <a:r>
              <a:rPr lang="en-US" dirty="0" err="1"/>
              <a:t>i</a:t>
            </a:r>
            <a:r>
              <a:rPr lang="en-US" dirty="0"/>
              <a: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xmlns="" id="{0E301011-3472-4BA7-9708-878C3F4A4F77}"/>
                  </a:ext>
                </a:extLst>
              </p:cNvPr>
              <p:cNvSpPr>
                <a:spLocks noGrp="1"/>
              </p:cNvSpPr>
              <p:nvPr>
                <p:ph idx="1"/>
              </p:nvPr>
            </p:nvSpPr>
            <p:spPr/>
            <p:txBody>
              <a:bodyPr>
                <a:normAutofit fontScale="70000" lnSpcReduction="20000"/>
              </a:bodyPr>
              <a:lstStyle/>
              <a:p>
                <a:r>
                  <a:rPr lang="en-US" dirty="0"/>
                  <a:t>The measure of how many pieces a substance breaks into when it dissolves</a:t>
                </a:r>
              </a:p>
              <a:p>
                <a:pPr lvl="1">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𝑒𝑓𝑓𝑒𝑐𝑡𝑖𝑣𝑒</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𝑠𝑡𝑎𝑡𝑒𝑑</m:t>
                            </m:r>
                          </m:sub>
                        </m:sSub>
                      </m:den>
                    </m:f>
                  </m:oMath>
                </a14:m>
                <a:endParaRPr lang="en-US" dirty="0"/>
              </a:p>
              <a:p>
                <a:pPr lvl="1">
                  <a:buFont typeface="Arial" panose="020B0604020202020204" pitchFamily="34" charset="0"/>
                  <a:buChar char="•"/>
                </a:pPr>
                <a:r>
                  <a:rPr lang="en-US" dirty="0"/>
                  <a:t>When 1 mol of a substance dissolves, how many moles of ions have I just produced?</a:t>
                </a:r>
              </a:p>
              <a:p>
                <a:pPr>
                  <a:buFont typeface="Arial" panose="020B0604020202020204" pitchFamily="34" charset="0"/>
                  <a:buChar char="•"/>
                </a:pPr>
                <a:r>
                  <a:rPr lang="en-US" dirty="0"/>
                  <a:t>Some materials do not break (non-electrolytes)</a:t>
                </a:r>
              </a:p>
              <a:p>
                <a:pPr lvl="1">
                  <a:buFont typeface="Arial" panose="020B0604020202020204" pitchFamily="34" charset="0"/>
                  <a:buChar char="•"/>
                </a:pPr>
                <a:r>
                  <a:rPr lang="en-US" dirty="0"/>
                  <a:t>Glucose, enzymes, urea</a:t>
                </a:r>
              </a:p>
              <a:p>
                <a:pPr>
                  <a:buFont typeface="Arial" panose="020B0604020202020204" pitchFamily="34" charset="0"/>
                  <a:buChar char="•"/>
                </a:pPr>
                <a:r>
                  <a:rPr lang="en-US" dirty="0"/>
                  <a:t>Some materials readily fragment (strong electrolytes)</a:t>
                </a:r>
              </a:p>
              <a:p>
                <a:pPr lvl="1">
                  <a:buFont typeface="Arial" panose="020B0604020202020204" pitchFamily="34" charset="0"/>
                  <a:buChar char="•"/>
                </a:pPr>
                <a:r>
                  <a:rPr lang="en-US" dirty="0"/>
                  <a:t>Think salts that make cations and anions</a:t>
                </a:r>
              </a:p>
              <a:p>
                <a:pPr lvl="1">
                  <a:buFont typeface="Arial" panose="020B0604020202020204" pitchFamily="34" charset="0"/>
                  <a:buChar char="•"/>
                </a:pPr>
                <a:r>
                  <a:rPr lang="en-US" dirty="0"/>
                  <a:t>NaCl, </a:t>
                </a:r>
                <a:r>
                  <a:rPr lang="en-US" dirty="0" err="1"/>
                  <a:t>KBr</a:t>
                </a:r>
                <a:r>
                  <a:rPr lang="en-US" dirty="0"/>
                  <a:t>, </a:t>
                </a:r>
                <a:r>
                  <a:rPr lang="en-US" dirty="0" err="1"/>
                  <a:t>RbF</a:t>
                </a:r>
                <a:r>
                  <a:rPr lang="en-US" dirty="0"/>
                  <a:t>, etc.</a:t>
                </a:r>
              </a:p>
              <a:p>
                <a:pPr>
                  <a:buFont typeface="Arial" panose="020B0604020202020204" pitchFamily="34" charset="0"/>
                  <a:buChar char="•"/>
                </a:pPr>
                <a:r>
                  <a:rPr lang="en-US" dirty="0"/>
                  <a:t>Some materials only partially dissociate (weak electrolytes)</a:t>
                </a:r>
              </a:p>
              <a:p>
                <a:pPr lvl="1">
                  <a:buFont typeface="Arial" panose="020B0604020202020204" pitchFamily="34" charset="0"/>
                  <a:buChar char="•"/>
                </a:pPr>
                <a:r>
                  <a:rPr lang="en-US" dirty="0"/>
                  <a:t>You can use the colligative property to determine the </a:t>
                </a:r>
                <a:r>
                  <a:rPr lang="en-US" dirty="0" err="1"/>
                  <a:t>Van’t</a:t>
                </a:r>
                <a:r>
                  <a:rPr lang="en-US" dirty="0"/>
                  <a:t> Hoff factor.  </a:t>
                </a:r>
                <a:r>
                  <a:rPr lang="en-US" b="1" dirty="0"/>
                  <a:t>Just work backwards from the change in the property and the pure solvent properties!</a:t>
                </a:r>
              </a:p>
            </p:txBody>
          </p:sp>
        </mc:Choice>
        <mc:Fallback>
          <p:sp>
            <p:nvSpPr>
              <p:cNvPr id="3" name="Content Placeholder 2">
                <a:extLst>
                  <a:ext uri="{FF2B5EF4-FFF2-40B4-BE49-F238E27FC236}">
                    <a16:creationId xmlns:a16="http://schemas.microsoft.com/office/drawing/2014/main" xmlns:a14="http://schemas.microsoft.com/office/drawing/2010/main" xmlns="" id="{0E301011-3472-4BA7-9708-878C3F4A4F77}"/>
                  </a:ext>
                </a:extLst>
              </p:cNvPr>
              <p:cNvSpPr>
                <a:spLocks noGrp="1" noRot="1" noChangeAspect="1" noMove="1" noResize="1" noEditPoints="1" noAdjustHandles="1" noChangeArrowheads="1" noChangeShapeType="1" noTextEdit="1"/>
              </p:cNvSpPr>
              <p:nvPr>
                <p:ph idx="1"/>
              </p:nvPr>
            </p:nvSpPr>
            <p:spPr>
              <a:blipFill rotWithShape="0">
                <a:blip r:embed="rId2"/>
                <a:stretch>
                  <a:fillRect l="-611" t="-266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xmlns="" id="{F265416E-7A7D-4867-BB87-9F27ED56F209}"/>
              </a:ext>
            </a:extLst>
          </p:cNvPr>
          <p:cNvSpPr>
            <a:spLocks noGrp="1"/>
          </p:cNvSpPr>
          <p:nvPr>
            <p:ph type="sldNum" sz="quarter" idx="4294967295"/>
          </p:nvPr>
        </p:nvSpPr>
        <p:spPr>
          <a:xfrm>
            <a:off x="9448800" y="6356350"/>
            <a:ext cx="2743200" cy="365125"/>
          </a:xfrm>
          <a:prstGeom prst="rect">
            <a:avLst/>
          </a:prstGeom>
        </p:spPr>
        <p:txBody>
          <a:bodyPr/>
          <a:lstStyle/>
          <a:p>
            <a:fld id="{DF1275E1-BE60-4117-B389-3DC15880B922}" type="slidenum">
              <a:rPr lang="en-US" smtClean="0"/>
              <a:t>18</a:t>
            </a:fld>
            <a:endParaRPr lang="en-US"/>
          </a:p>
        </p:txBody>
      </p:sp>
    </p:spTree>
    <p:extLst>
      <p:ext uri="{BB962C8B-B14F-4D97-AF65-F5344CB8AC3E}">
        <p14:creationId xmlns:p14="http://schemas.microsoft.com/office/powerpoint/2010/main" val="1342207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871850-9E58-459E-9997-4A5E92E88064}"/>
              </a:ext>
            </a:extLst>
          </p:cNvPr>
          <p:cNvSpPr>
            <a:spLocks noGrp="1"/>
          </p:cNvSpPr>
          <p:nvPr>
            <p:ph type="title"/>
          </p:nvPr>
        </p:nvSpPr>
        <p:spPr>
          <a:xfrm>
            <a:off x="90616" y="409394"/>
            <a:ext cx="10972800" cy="1143000"/>
          </a:xfrm>
        </p:spPr>
        <p:txBody>
          <a:bodyPr/>
          <a:lstStyle/>
          <a:p>
            <a:r>
              <a:rPr lang="en-US" dirty="0"/>
              <a:t>Vapor Pressure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xmlns="" id="{AF9B0515-CE5A-40BD-91C7-08973EF1F9C1}"/>
                  </a:ext>
                </a:extLst>
              </p:cNvPr>
              <p:cNvSpPr>
                <a:spLocks noGrp="1"/>
              </p:cNvSpPr>
              <p:nvPr>
                <p:ph idx="1"/>
              </p:nvPr>
            </p:nvSpPr>
            <p:spPr>
              <a:xfrm>
                <a:off x="838200" y="1825625"/>
                <a:ext cx="5257800" cy="4351338"/>
              </a:xfrm>
            </p:spPr>
            <p:txBody>
              <a:bodyPr>
                <a:normAutofit fontScale="85000" lnSpcReduction="20000"/>
              </a:bodyPr>
              <a:lstStyle/>
              <a:p>
                <a:r>
                  <a:rPr lang="en-US" dirty="0"/>
                  <a:t>Clausius-Clapeyron </a:t>
                </a:r>
                <a:r>
                  <a:rPr lang="en-US" dirty="0" err="1"/>
                  <a:t>eqn</a:t>
                </a:r>
                <a:r>
                  <a:rPr lang="en-US" dirty="0"/>
                  <a:t> helps dictate temperature dependence</a:t>
                </a:r>
              </a:p>
              <a:p>
                <a:pPr lvl="1">
                  <a:buFont typeface="Arial" panose="020B0604020202020204" pitchFamily="34" charset="0"/>
                  <a:buChar char="•"/>
                </a:pP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den>
                            </m:f>
                          </m:e>
                        </m:d>
                      </m:e>
                    </m:func>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rPr>
                              <m:t>𝑣𝑎𝑝</m:t>
                            </m:r>
                          </m:sub>
                        </m:sSub>
                      </m:num>
                      <m:den>
                        <m:r>
                          <a:rPr lang="en-US" b="0" i="1" smtClean="0">
                            <a:latin typeface="Cambria Math" panose="02040503050406030204" pitchFamily="18" charset="0"/>
                          </a:rPr>
                          <m:t>𝑅</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den>
                        </m:f>
                      </m:e>
                    </m:d>
                  </m:oMath>
                </a14:m>
                <a:endParaRPr lang="en-US" dirty="0"/>
              </a:p>
              <a:p>
                <a:pPr>
                  <a:buFont typeface="Arial" panose="020B0604020202020204" pitchFamily="34" charset="0"/>
                  <a:buChar char="•"/>
                </a:pPr>
                <a:r>
                  <a:rPr lang="en-US" dirty="0"/>
                  <a:t>Vapor pressure in solution lowered due to an increase in entropy, thus lowering the free energy</a:t>
                </a:r>
              </a:p>
              <a:p>
                <a:pPr lvl="1">
                  <a:buFont typeface="Arial" panose="020B0604020202020204" pitchFamily="34" charset="0"/>
                  <a:buChar char="•"/>
                </a:pPr>
                <a:r>
                  <a:rPr lang="en-US" dirty="0"/>
                  <a:t>New vapor pressure given by Raoult’s Law: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𝑠𝑙𝑛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𝜒</m:t>
                        </m:r>
                      </m:e>
                      <m:sub>
                        <m:r>
                          <a:rPr lang="en-US" b="0" i="1" smtClean="0">
                            <a:latin typeface="Cambria Math" panose="02040503050406030204" pitchFamily="18" charset="0"/>
                          </a:rPr>
                          <m:t>𝑠𝑜𝑙𝑣𝑒𝑛𝑡</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𝑃</m:t>
                        </m:r>
                      </m:e>
                      <m:sup>
                        <m:r>
                          <a:rPr lang="en-US" b="0" i="1" smtClean="0">
                            <a:latin typeface="Cambria Math" panose="02040503050406030204" pitchFamily="18" charset="0"/>
                            <a:ea typeface="Cambria Math" panose="02040503050406030204" pitchFamily="18" charset="0"/>
                          </a:rPr>
                          <m:t>°</m:t>
                        </m:r>
                      </m:sup>
                    </m:sSup>
                  </m:oMath>
                </a14:m>
                <a:endParaRPr lang="en-US" dirty="0"/>
              </a:p>
              <a:p>
                <a:pPr lvl="1">
                  <a:buFont typeface="Arial" panose="020B0604020202020204" pitchFamily="34" charset="0"/>
                  <a:buChar char="•"/>
                </a:pPr>
                <a:r>
                  <a:rPr lang="en-US" dirty="0"/>
                  <a:t>In a 2 liquid solution, </a:t>
                </a:r>
                <a:r>
                  <a:rPr lang="en-US" dirty="0" err="1"/>
                  <a:t>Raoult’s</a:t>
                </a:r>
                <a:r>
                  <a:rPr lang="en-US" dirty="0"/>
                  <a:t> law becomes: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𝑠𝑙𝑛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𝜒</m:t>
                        </m:r>
                      </m:e>
                      <m:sub>
                        <m:r>
                          <a:rPr lang="en-US" b="0" i="1" smtClean="0">
                            <a:latin typeface="Cambria Math" panose="02040503050406030204" pitchFamily="18" charset="0"/>
                            <a:ea typeface="Cambria Math" panose="02040503050406030204" pitchFamily="18" charset="0"/>
                          </a:rPr>
                          <m:t>𝐴</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𝐴</m:t>
                        </m:r>
                      </m:sub>
                      <m:sup>
                        <m:r>
                          <a:rPr lang="en-US" b="0" i="1" smtClean="0">
                            <a:latin typeface="Cambria Math" panose="02040503050406030204" pitchFamily="18" charset="0"/>
                            <a:ea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𝜒</m:t>
                        </m:r>
                      </m:e>
                      <m:sub>
                        <m:r>
                          <a:rPr lang="en-US" b="0" i="1" smtClean="0">
                            <a:latin typeface="Cambria Math" panose="02040503050406030204" pitchFamily="18" charset="0"/>
                          </a:rPr>
                          <m:t>𝐵</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𝐵</m:t>
                        </m:r>
                      </m:sub>
                      <m:sup>
                        <m:r>
                          <a:rPr lang="en-US" b="0" i="1" smtClean="0">
                            <a:latin typeface="Cambria Math" panose="02040503050406030204" pitchFamily="18" charset="0"/>
                            <a:ea typeface="Cambria Math" panose="02040503050406030204" pitchFamily="18" charset="0"/>
                          </a:rPr>
                          <m:t>°</m:t>
                        </m:r>
                      </m:sup>
                    </m:sSubSup>
                  </m:oMath>
                </a14:m>
                <a:endParaRPr lang="en-US" dirty="0"/>
              </a:p>
            </p:txBody>
          </p:sp>
        </mc:Choice>
        <mc:Fallback>
          <p:sp>
            <p:nvSpPr>
              <p:cNvPr id="3" name="Content Placeholder 2">
                <a:extLst>
                  <a:ext uri="{FF2B5EF4-FFF2-40B4-BE49-F238E27FC236}">
                    <a16:creationId xmlns:a16="http://schemas.microsoft.com/office/drawing/2014/main" xmlns:a14="http://schemas.microsoft.com/office/drawing/2010/main" xmlns="" id="{AF9B0515-CE5A-40BD-91C7-08973EF1F9C1}"/>
                  </a:ext>
                </a:extLst>
              </p:cNvPr>
              <p:cNvSpPr>
                <a:spLocks noGrp="1" noRot="1" noChangeAspect="1" noMove="1" noResize="1" noEditPoints="1" noAdjustHandles="1" noChangeArrowheads="1" noChangeShapeType="1" noTextEdit="1"/>
              </p:cNvSpPr>
              <p:nvPr>
                <p:ph idx="1"/>
              </p:nvPr>
            </p:nvSpPr>
            <p:spPr>
              <a:xfrm>
                <a:off x="838200" y="1825625"/>
                <a:ext cx="5257800" cy="4351338"/>
              </a:xfrm>
              <a:blipFill rotWithShape="0">
                <a:blip r:embed="rId2"/>
                <a:stretch>
                  <a:fillRect l="-1972" t="-280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xmlns="" id="{9138F90A-90E1-4066-B483-5E15B0C60400}"/>
              </a:ext>
            </a:extLst>
          </p:cNvPr>
          <p:cNvSpPr>
            <a:spLocks noGrp="1"/>
          </p:cNvSpPr>
          <p:nvPr>
            <p:ph type="sldNum" sz="quarter" idx="4294967295"/>
          </p:nvPr>
        </p:nvSpPr>
        <p:spPr>
          <a:xfrm>
            <a:off x="9448800" y="6356350"/>
            <a:ext cx="2743200" cy="365125"/>
          </a:xfrm>
          <a:prstGeom prst="rect">
            <a:avLst/>
          </a:prstGeom>
        </p:spPr>
        <p:txBody>
          <a:bodyPr/>
          <a:lstStyle/>
          <a:p>
            <a:fld id="{DF1275E1-BE60-4117-B389-3DC15880B922}" type="slidenum">
              <a:rPr lang="en-US" smtClean="0"/>
              <a:t>19</a:t>
            </a:fld>
            <a:endParaRPr lang="en-US"/>
          </a:p>
        </p:txBody>
      </p:sp>
      <p:pic>
        <p:nvPicPr>
          <p:cNvPr id="5" name="Graphic 4">
            <a:extLst>
              <a:ext uri="{FF2B5EF4-FFF2-40B4-BE49-F238E27FC236}">
                <a16:creationId xmlns:a16="http://schemas.microsoft.com/office/drawing/2014/main" xmlns="" id="{CE16685E-351A-4A6B-A9B5-B9AF4E44039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049434" y="1025741"/>
            <a:ext cx="4658591" cy="5240915"/>
          </a:xfrm>
          <a:prstGeom prst="rect">
            <a:avLst/>
          </a:prstGeom>
        </p:spPr>
      </p:pic>
      <p:sp>
        <p:nvSpPr>
          <p:cNvPr id="6" name="TextBox 5">
            <a:extLst>
              <a:ext uri="{FF2B5EF4-FFF2-40B4-BE49-F238E27FC236}">
                <a16:creationId xmlns:a16="http://schemas.microsoft.com/office/drawing/2014/main" xmlns="" id="{C033E61A-3452-404C-9CEC-922299EE7223}"/>
              </a:ext>
            </a:extLst>
          </p:cNvPr>
          <p:cNvSpPr txBox="1"/>
          <p:nvPr/>
        </p:nvSpPr>
        <p:spPr>
          <a:xfrm>
            <a:off x="7834744" y="6176963"/>
            <a:ext cx="2660073" cy="369332"/>
          </a:xfrm>
          <a:prstGeom prst="rect">
            <a:avLst/>
          </a:prstGeom>
          <a:noFill/>
        </p:spPr>
        <p:txBody>
          <a:bodyPr wrap="square" rtlCol="0">
            <a:spAutoFit/>
          </a:bodyPr>
          <a:lstStyle/>
          <a:p>
            <a:r>
              <a:rPr lang="en-US" dirty="0"/>
              <a:t>Figure taken from </a:t>
            </a:r>
            <a:r>
              <a:rPr lang="en-US" dirty="0" err="1"/>
              <a:t>gchem</a:t>
            </a:r>
            <a:endParaRPr lang="en-US" dirty="0"/>
          </a:p>
        </p:txBody>
      </p:sp>
    </p:spTree>
    <p:extLst>
      <p:ext uri="{BB962C8B-B14F-4D97-AF65-F5344CB8AC3E}">
        <p14:creationId xmlns:p14="http://schemas.microsoft.com/office/powerpoint/2010/main" val="3512988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3C0C88-535F-4A33-9DDD-9ED71F506511}"/>
              </a:ext>
            </a:extLst>
          </p:cNvPr>
          <p:cNvSpPr>
            <a:spLocks noGrp="1"/>
          </p:cNvSpPr>
          <p:nvPr>
            <p:ph type="title"/>
          </p:nvPr>
        </p:nvSpPr>
        <p:spPr/>
        <p:txBody>
          <a:bodyPr/>
          <a:lstStyle/>
          <a:p>
            <a:r>
              <a:rPr lang="en-US" dirty="0"/>
              <a:t>You need to know these equations!</a:t>
            </a:r>
          </a:p>
        </p:txBody>
      </p:sp>
      <p:pic>
        <p:nvPicPr>
          <p:cNvPr id="4" name="Content Placeholder 3">
            <a:extLst>
              <a:ext uri="{FF2B5EF4-FFF2-40B4-BE49-F238E27FC236}">
                <a16:creationId xmlns:a16="http://schemas.microsoft.com/office/drawing/2014/main" xmlns="" id="{AA0B902F-B569-4B24-80D5-2326592708D9}"/>
              </a:ext>
            </a:extLst>
          </p:cNvPr>
          <p:cNvPicPr>
            <a:picLocks noGrp="1" noChangeAspect="1"/>
          </p:cNvPicPr>
          <p:nvPr>
            <p:ph idx="1"/>
          </p:nvPr>
        </p:nvPicPr>
        <p:blipFill>
          <a:blip r:embed="rId2"/>
          <a:stretch>
            <a:fillRect/>
          </a:stretch>
        </p:blipFill>
        <p:spPr>
          <a:xfrm>
            <a:off x="1870887" y="2362200"/>
            <a:ext cx="8450225" cy="3886200"/>
          </a:xfrm>
          <a:prstGeom prst="rect">
            <a:avLst/>
          </a:prstGeom>
        </p:spPr>
      </p:pic>
      <p:sp>
        <p:nvSpPr>
          <p:cNvPr id="3" name="Slide Number Placeholder 2">
            <a:extLst>
              <a:ext uri="{FF2B5EF4-FFF2-40B4-BE49-F238E27FC236}">
                <a16:creationId xmlns:a16="http://schemas.microsoft.com/office/drawing/2014/main" xmlns="" id="{A5BCB522-02E3-4D82-B891-176A9060B0DA}"/>
              </a:ext>
            </a:extLst>
          </p:cNvPr>
          <p:cNvSpPr>
            <a:spLocks noGrp="1"/>
          </p:cNvSpPr>
          <p:nvPr>
            <p:ph type="sldNum" sz="quarter" idx="4294967295"/>
          </p:nvPr>
        </p:nvSpPr>
        <p:spPr>
          <a:xfrm>
            <a:off x="9448800" y="6356350"/>
            <a:ext cx="2743200" cy="365125"/>
          </a:xfrm>
          <a:prstGeom prst="rect">
            <a:avLst/>
          </a:prstGeom>
        </p:spPr>
        <p:txBody>
          <a:bodyPr/>
          <a:lstStyle/>
          <a:p>
            <a:fld id="{DF1275E1-BE60-4117-B389-3DC15880B922}" type="slidenum">
              <a:rPr lang="en-US" smtClean="0"/>
              <a:t>2</a:t>
            </a:fld>
            <a:endParaRPr lang="en-US"/>
          </a:p>
        </p:txBody>
      </p:sp>
    </p:spTree>
    <p:extLst>
      <p:ext uri="{BB962C8B-B14F-4D97-AF65-F5344CB8AC3E}">
        <p14:creationId xmlns:p14="http://schemas.microsoft.com/office/powerpoint/2010/main" val="3296250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871850-9E58-459E-9997-4A5E92E88064}"/>
              </a:ext>
            </a:extLst>
          </p:cNvPr>
          <p:cNvSpPr>
            <a:spLocks noGrp="1"/>
          </p:cNvSpPr>
          <p:nvPr>
            <p:ph type="title"/>
          </p:nvPr>
        </p:nvSpPr>
        <p:spPr>
          <a:xfrm>
            <a:off x="-2125362" y="581684"/>
            <a:ext cx="10972800" cy="1143000"/>
          </a:xfrm>
        </p:spPr>
        <p:txBody>
          <a:bodyPr/>
          <a:lstStyle/>
          <a:p>
            <a:r>
              <a:rPr lang="en-US" dirty="0"/>
              <a:t>Vapor Pressure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xmlns="" id="{AF9B0515-CE5A-40BD-91C7-08973EF1F9C1}"/>
                  </a:ext>
                </a:extLst>
              </p:cNvPr>
              <p:cNvSpPr>
                <a:spLocks noGrp="1"/>
              </p:cNvSpPr>
              <p:nvPr>
                <p:ph idx="1"/>
              </p:nvPr>
            </p:nvSpPr>
            <p:spPr>
              <a:xfrm>
                <a:off x="0" y="1825625"/>
                <a:ext cx="6240379" cy="4351338"/>
              </a:xfrm>
            </p:spPr>
            <p:txBody>
              <a:bodyPr>
                <a:normAutofit/>
              </a:bodyPr>
              <a:lstStyle/>
              <a:p>
                <a:r>
                  <a:rPr lang="en-US" dirty="0" smtClean="0"/>
                  <a:t>Given the figure on the right, if I mix together compounds A and B such that I have .25 mol A and .75 mol B, what are the partial pressures of A and B, as well as the total pressure?</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𝐴</m:t>
                        </m:r>
                      </m:sub>
                    </m:sSub>
                    <m:r>
                      <a:rPr lang="en-US" b="0" i="1" smtClean="0">
                        <a:latin typeface="Cambria Math" panose="02040503050406030204" pitchFamily="18" charset="0"/>
                      </a:rPr>
                      <m:t>=.</m:t>
                    </m:r>
                    <m:r>
                      <a:rPr lang="en-US" b="0" i="1" smtClean="0">
                        <a:latin typeface="Cambria Math" panose="02040503050406030204" pitchFamily="18" charset="0"/>
                      </a:rPr>
                      <m:t>375</m:t>
                    </m:r>
                    <m:r>
                      <a:rPr lang="en-US" b="0" i="1" smtClean="0">
                        <a:latin typeface="Cambria Math" panose="02040503050406030204" pitchFamily="18" charset="0"/>
                      </a:rPr>
                      <m:t> </m:t>
                    </m:r>
                    <m:r>
                      <a:rPr lang="en-US" b="0" i="1" smtClean="0">
                        <a:latin typeface="Cambria Math" panose="02040503050406030204" pitchFamily="18" charset="0"/>
                      </a:rPr>
                      <m:t>𝑎𝑡𝑚</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𝐵</m:t>
                        </m:r>
                      </m:sub>
                    </m:sSub>
                    <m:r>
                      <a:rPr lang="en-US" b="0" i="1" smtClean="0">
                        <a:latin typeface="Cambria Math" panose="02040503050406030204" pitchFamily="18" charset="0"/>
                      </a:rPr>
                      <m:t>=.75 </m:t>
                    </m:r>
                    <m:r>
                      <a:rPr lang="en-US" b="0" i="1" smtClean="0">
                        <a:latin typeface="Cambria Math" panose="02040503050406030204" pitchFamily="18" charset="0"/>
                      </a:rPr>
                      <m:t>𝑎𝑡𝑚</m:t>
                    </m:r>
                    <m:r>
                      <a:rPr lang="en-US" b="0" i="1" smtClean="0">
                        <a:latin typeface="Cambria Math" panose="02040503050406030204" pitchFamily="18" charset="0"/>
                      </a:rPr>
                      <m:t>;</m:t>
                    </m:r>
                  </m:oMath>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𝑡𝑜𝑡</m:t>
                          </m:r>
                        </m:sub>
                      </m:sSub>
                      <m:r>
                        <a:rPr lang="en-US" b="0" i="1" smtClean="0">
                          <a:latin typeface="Cambria Math" panose="02040503050406030204" pitchFamily="18" charset="0"/>
                        </a:rPr>
                        <m:t>=1.</m:t>
                      </m:r>
                      <m:r>
                        <a:rPr lang="en-US" b="0" i="1" smtClean="0">
                          <a:latin typeface="Cambria Math" panose="02040503050406030204" pitchFamily="18" charset="0"/>
                        </a:rPr>
                        <m:t>125</m:t>
                      </m:r>
                      <m:r>
                        <a:rPr lang="en-US" b="0" i="1" smtClean="0">
                          <a:latin typeface="Cambria Math" panose="02040503050406030204" pitchFamily="18" charset="0"/>
                        </a:rPr>
                        <m:t> </m:t>
                      </m:r>
                      <m:r>
                        <a:rPr lang="en-US" b="0" i="1" smtClean="0">
                          <a:latin typeface="Cambria Math" panose="02040503050406030204" pitchFamily="18" charset="0"/>
                        </a:rPr>
                        <m:t>𝑎𝑡𝑚</m:t>
                      </m:r>
                    </m:oMath>
                  </m:oMathPara>
                </a14:m>
                <a:endParaRPr lang="en-US" dirty="0"/>
              </a:p>
            </p:txBody>
          </p:sp>
        </mc:Choice>
        <mc:Fallback>
          <p:sp>
            <p:nvSpPr>
              <p:cNvPr id="3" name="Content Placeholder 2">
                <a:extLst>
                  <a:ext uri="{FF2B5EF4-FFF2-40B4-BE49-F238E27FC236}">
                    <a16:creationId xmlns:a16="http://schemas.microsoft.com/office/drawing/2014/main" xmlns:a14="http://schemas.microsoft.com/office/drawing/2010/main" xmlns="" id="{AF9B0515-CE5A-40BD-91C7-08973EF1F9C1}"/>
                  </a:ext>
                </a:extLst>
              </p:cNvPr>
              <p:cNvSpPr>
                <a:spLocks noGrp="1" noRot="1" noChangeAspect="1" noMove="1" noResize="1" noEditPoints="1" noAdjustHandles="1" noChangeArrowheads="1" noChangeShapeType="1" noTextEdit="1"/>
              </p:cNvSpPr>
              <p:nvPr>
                <p:ph idx="1"/>
              </p:nvPr>
            </p:nvSpPr>
            <p:spPr>
              <a:xfrm>
                <a:off x="0" y="1825625"/>
                <a:ext cx="6240379" cy="4351338"/>
              </a:xfrm>
              <a:blipFill rotWithShape="0">
                <a:blip r:embed="rId2"/>
                <a:stretch>
                  <a:fillRect l="-2246" t="-1821" r="-1758"/>
                </a:stretch>
              </a:blipFill>
            </p:spPr>
            <p:txBody>
              <a:bodyPr/>
              <a:lstStyle/>
              <a:p>
                <a:r>
                  <a:rPr lang="en-US">
                    <a:noFill/>
                  </a:rPr>
                  <a:t> </a:t>
                </a:r>
              </a:p>
            </p:txBody>
          </p:sp>
        </mc:Fallback>
      </mc:AlternateContent>
      <p:sp>
        <p:nvSpPr>
          <p:cNvPr id="9" name="Slide Number Placeholder 8">
            <a:extLst>
              <a:ext uri="{FF2B5EF4-FFF2-40B4-BE49-F238E27FC236}">
                <a16:creationId xmlns:a16="http://schemas.microsoft.com/office/drawing/2014/main" xmlns="" id="{B7535B40-BC04-4846-8018-D0CD7EC05B5A}"/>
              </a:ext>
            </a:extLst>
          </p:cNvPr>
          <p:cNvSpPr>
            <a:spLocks noGrp="1"/>
          </p:cNvSpPr>
          <p:nvPr>
            <p:ph type="sldNum" sz="quarter" idx="4294967295"/>
          </p:nvPr>
        </p:nvSpPr>
        <p:spPr>
          <a:xfrm>
            <a:off x="9448800" y="6356350"/>
            <a:ext cx="2743200" cy="365125"/>
          </a:xfrm>
          <a:prstGeom prst="rect">
            <a:avLst/>
          </a:prstGeom>
        </p:spPr>
        <p:txBody>
          <a:bodyPr/>
          <a:lstStyle/>
          <a:p>
            <a:fld id="{DF1275E1-BE60-4117-B389-3DC15880B922}" type="slidenum">
              <a:rPr lang="en-US" smtClean="0"/>
              <a:t>20</a:t>
            </a:fld>
            <a:endParaRPr lang="en-US"/>
          </a:p>
        </p:txBody>
      </p:sp>
      <p:pic>
        <p:nvPicPr>
          <p:cNvPr id="5" name="Graphic 4">
            <a:extLst>
              <a:ext uri="{FF2B5EF4-FFF2-40B4-BE49-F238E27FC236}">
                <a16:creationId xmlns:a16="http://schemas.microsoft.com/office/drawing/2014/main" xmlns="" id="{CE16685E-351A-4A6B-A9B5-B9AF4E44039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007804" y="996637"/>
            <a:ext cx="4658591" cy="5240915"/>
          </a:xfrm>
          <a:prstGeom prst="rect">
            <a:avLst/>
          </a:prstGeom>
        </p:spPr>
      </p:pic>
      <p:sp>
        <p:nvSpPr>
          <p:cNvPr id="6" name="TextBox 5">
            <a:extLst>
              <a:ext uri="{FF2B5EF4-FFF2-40B4-BE49-F238E27FC236}">
                <a16:creationId xmlns:a16="http://schemas.microsoft.com/office/drawing/2014/main" xmlns="" id="{C033E61A-3452-404C-9CEC-922299EE7223}"/>
              </a:ext>
            </a:extLst>
          </p:cNvPr>
          <p:cNvSpPr txBox="1"/>
          <p:nvPr/>
        </p:nvSpPr>
        <p:spPr>
          <a:xfrm>
            <a:off x="7834744" y="6176963"/>
            <a:ext cx="2660073" cy="369332"/>
          </a:xfrm>
          <a:prstGeom prst="rect">
            <a:avLst/>
          </a:prstGeom>
          <a:noFill/>
        </p:spPr>
        <p:txBody>
          <a:bodyPr wrap="square" rtlCol="0">
            <a:spAutoFit/>
          </a:bodyPr>
          <a:lstStyle/>
          <a:p>
            <a:r>
              <a:rPr lang="en-US" dirty="0"/>
              <a:t>Figure taken from </a:t>
            </a:r>
            <a:r>
              <a:rPr lang="en-US" dirty="0" err="1"/>
              <a:t>gchem</a:t>
            </a:r>
            <a:endParaRPr lang="en-US" dirty="0"/>
          </a:p>
        </p:txBody>
      </p:sp>
      <p:sp>
        <p:nvSpPr>
          <p:cNvPr id="4" name="TextBox 3">
            <a:extLst>
              <a:ext uri="{FF2B5EF4-FFF2-40B4-BE49-F238E27FC236}">
                <a16:creationId xmlns:a16="http://schemas.microsoft.com/office/drawing/2014/main" xmlns="" id="{68F5734D-A91A-4278-8440-7E2F329410DB}"/>
              </a:ext>
            </a:extLst>
          </p:cNvPr>
          <p:cNvSpPr txBox="1"/>
          <p:nvPr/>
        </p:nvSpPr>
        <p:spPr>
          <a:xfrm>
            <a:off x="6324374" y="2341519"/>
            <a:ext cx="904007" cy="369332"/>
          </a:xfrm>
          <a:prstGeom prst="rect">
            <a:avLst/>
          </a:prstGeom>
          <a:noFill/>
        </p:spPr>
        <p:txBody>
          <a:bodyPr wrap="square" rtlCol="0">
            <a:spAutoFit/>
          </a:bodyPr>
          <a:lstStyle/>
          <a:p>
            <a:r>
              <a:rPr lang="en-US" dirty="0"/>
              <a:t>1 atm</a:t>
            </a:r>
          </a:p>
        </p:txBody>
      </p:sp>
      <p:sp>
        <p:nvSpPr>
          <p:cNvPr id="7" name="TextBox 6">
            <a:extLst>
              <a:ext uri="{FF2B5EF4-FFF2-40B4-BE49-F238E27FC236}">
                <a16:creationId xmlns:a16="http://schemas.microsoft.com/office/drawing/2014/main" xmlns="" id="{092FEFA8-8142-4BC9-8D10-1DB007083381}"/>
              </a:ext>
            </a:extLst>
          </p:cNvPr>
          <p:cNvSpPr txBox="1"/>
          <p:nvPr/>
        </p:nvSpPr>
        <p:spPr>
          <a:xfrm>
            <a:off x="6342902" y="1456293"/>
            <a:ext cx="904007" cy="369332"/>
          </a:xfrm>
          <a:prstGeom prst="rect">
            <a:avLst/>
          </a:prstGeom>
          <a:noFill/>
        </p:spPr>
        <p:txBody>
          <a:bodyPr wrap="square" rtlCol="0">
            <a:spAutoFit/>
          </a:bodyPr>
          <a:lstStyle/>
          <a:p>
            <a:r>
              <a:rPr lang="en-US" dirty="0"/>
              <a:t>1.5 atm</a:t>
            </a:r>
          </a:p>
        </p:txBody>
      </p:sp>
      <p:sp>
        <p:nvSpPr>
          <p:cNvPr id="8" name="TextBox 7">
            <a:extLst>
              <a:ext uri="{FF2B5EF4-FFF2-40B4-BE49-F238E27FC236}">
                <a16:creationId xmlns:a16="http://schemas.microsoft.com/office/drawing/2014/main" xmlns="" id="{3FC6824A-CF37-408B-9C7A-0526248FA552}"/>
              </a:ext>
            </a:extLst>
          </p:cNvPr>
          <p:cNvSpPr txBox="1"/>
          <p:nvPr/>
        </p:nvSpPr>
        <p:spPr>
          <a:xfrm>
            <a:off x="6342902" y="3205925"/>
            <a:ext cx="904007" cy="369332"/>
          </a:xfrm>
          <a:prstGeom prst="rect">
            <a:avLst/>
          </a:prstGeom>
          <a:noFill/>
        </p:spPr>
        <p:txBody>
          <a:bodyPr wrap="square" rtlCol="0">
            <a:spAutoFit/>
          </a:bodyPr>
          <a:lstStyle/>
          <a:p>
            <a:r>
              <a:rPr lang="en-US" dirty="0"/>
              <a:t>.5 atm</a:t>
            </a:r>
          </a:p>
        </p:txBody>
      </p:sp>
      <p:cxnSp>
        <p:nvCxnSpPr>
          <p:cNvPr id="10" name="Straight Connector 9">
            <a:extLst>
              <a:ext uri="{FF2B5EF4-FFF2-40B4-BE49-F238E27FC236}">
                <a16:creationId xmlns:a16="http://schemas.microsoft.com/office/drawing/2014/main" xmlns="" id="{693F562A-F284-447B-BDC4-69DD6698231B}"/>
              </a:ext>
            </a:extLst>
          </p:cNvPr>
          <p:cNvCxnSpPr/>
          <p:nvPr/>
        </p:nvCxnSpPr>
        <p:spPr>
          <a:xfrm flipV="1">
            <a:off x="8390021" y="1007678"/>
            <a:ext cx="0" cy="33085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84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66FD2B-97BF-4FA0-9E56-3CB813F44E4C}"/>
              </a:ext>
            </a:extLst>
          </p:cNvPr>
          <p:cNvSpPr>
            <a:spLocks noGrp="1"/>
          </p:cNvSpPr>
          <p:nvPr>
            <p:ph type="title"/>
          </p:nvPr>
        </p:nvSpPr>
        <p:spPr/>
        <p:txBody>
          <a:bodyPr/>
          <a:lstStyle/>
          <a:p>
            <a:r>
              <a:rPr lang="en-US"/>
              <a:t>An Osmotic Pressure Problem</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xmlns="" id="{5FA0E655-54BE-4533-BD9D-E7F893DC346B}"/>
                  </a:ext>
                </a:extLst>
              </p:cNvPr>
              <p:cNvSpPr>
                <a:spLocks noGrp="1"/>
              </p:cNvSpPr>
              <p:nvPr>
                <p:ph idx="1"/>
              </p:nvPr>
            </p:nvSpPr>
            <p:spPr/>
            <p:txBody>
              <a:bodyPr>
                <a:normAutofit fontScale="92500" lnSpcReduction="10000"/>
              </a:bodyPr>
              <a:lstStyle/>
              <a:p>
                <a:r>
                  <a:rPr lang="en-US" dirty="0"/>
                  <a:t>If I have a solution that is .6 M of NaCl in water, what is the osmotic pressure at 300K?</a:t>
                </a:r>
              </a:p>
              <a:p>
                <a:pPr lvl="1">
                  <a:buFont typeface="Arial" panose="020B0604020202020204" pitchFamily="34" charset="0"/>
                  <a:buChar char="•"/>
                </a:pP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Π</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𝑖𝑀𝑅𝑇</m:t>
                    </m:r>
                  </m:oMath>
                </a14:m>
                <a:endParaRPr lang="en-US" dirty="0"/>
              </a:p>
              <a:p>
                <a:pPr lvl="1">
                  <a:buFont typeface="Arial" panose="020B0604020202020204" pitchFamily="34" charset="0"/>
                  <a:buChar char="•"/>
                </a:pPr>
                <a:r>
                  <a:rPr lang="en-US" dirty="0"/>
                  <a:t>NaCl has a VHF of 2</a:t>
                </a:r>
              </a:p>
              <a:p>
                <a:pPr lvl="1">
                  <a:buFont typeface="Arial" panose="020B0604020202020204" pitchFamily="34" charset="0"/>
                  <a:buChar char="•"/>
                </a:pP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Π</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m:t>
                        </m:r>
                      </m:e>
                    </m:d>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.6</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𝑚𝑜𝑙</m:t>
                            </m:r>
                          </m:num>
                          <m:den>
                            <m:r>
                              <a:rPr lang="en-US" b="0" i="1" smtClean="0">
                                <a:latin typeface="Cambria Math" panose="02040503050406030204" pitchFamily="18" charset="0"/>
                                <a:ea typeface="Cambria Math" panose="02040503050406030204" pitchFamily="18" charset="0"/>
                              </a:rPr>
                              <m:t>𝐿</m:t>
                            </m:r>
                          </m:den>
                        </m:f>
                      </m:e>
                    </m:d>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.0821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𝐿</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𝑎𝑡𝑚</m:t>
                            </m:r>
                          </m:num>
                          <m:den>
                            <m:r>
                              <a:rPr lang="en-US" b="0" i="1" smtClean="0">
                                <a:latin typeface="Cambria Math" panose="02040503050406030204" pitchFamily="18" charset="0"/>
                                <a:ea typeface="Cambria Math" panose="02040503050406030204" pitchFamily="18" charset="0"/>
                              </a:rPr>
                              <m:t>𝑚𝑜𝑙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m:t>
                            </m:r>
                          </m:den>
                        </m:f>
                      </m:e>
                    </m:d>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300 </m:t>
                        </m:r>
                        <m:r>
                          <a:rPr lang="en-US" b="0" i="1" smtClean="0">
                            <a:latin typeface="Cambria Math" panose="02040503050406030204" pitchFamily="18" charset="0"/>
                            <a:ea typeface="Cambria Math" panose="02040503050406030204" pitchFamily="18" charset="0"/>
                          </a:rPr>
                          <m:t>𝐾</m:t>
                        </m:r>
                      </m:e>
                    </m:d>
                  </m:oMath>
                </a14:m>
                <a:endParaRPr lang="en-US" b="0" i="1" dirty="0">
                  <a:latin typeface="Cambria Math" panose="02040503050406030204" pitchFamily="18" charset="0"/>
                  <a:ea typeface="Cambria Math" panose="02040503050406030204" pitchFamily="18" charset="0"/>
                </a:endParaRPr>
              </a:p>
              <a:p>
                <a:pPr lvl="1">
                  <a:buFont typeface="Arial" panose="020B0604020202020204" pitchFamily="34" charset="0"/>
                  <a:buChar char="•"/>
                </a:pPr>
                <a14:m>
                  <m:oMath xmlns:m="http://schemas.openxmlformats.org/officeDocument/2006/math">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30 </m:t>
                    </m:r>
                    <m:r>
                      <a:rPr lang="en-US" b="0" i="1" smtClean="0">
                        <a:latin typeface="Cambria Math" panose="02040503050406030204" pitchFamily="18" charset="0"/>
                        <a:ea typeface="Cambria Math" panose="02040503050406030204" pitchFamily="18" charset="0"/>
                      </a:rPr>
                      <m:t>𝑎𝑡𝑚</m:t>
                    </m:r>
                    <m:r>
                      <a:rPr lang="en-US" b="0" i="1" smtClean="0">
                        <a:latin typeface="Cambria Math" panose="02040503050406030204" pitchFamily="18" charset="0"/>
                        <a:ea typeface="Cambria Math" panose="02040503050406030204" pitchFamily="18" charset="0"/>
                      </a:rPr>
                      <m:t>!</m:t>
                    </m:r>
                  </m:oMath>
                </a14:m>
                <a:r>
                  <a:rPr lang="en-US" dirty="0"/>
                  <a:t> That’s a lot of pressure!</a:t>
                </a:r>
              </a:p>
              <a:p>
                <a:pPr lvl="1">
                  <a:buFont typeface="Arial" panose="020B0604020202020204" pitchFamily="34" charset="0"/>
                  <a:buChar char="•"/>
                </a:pPr>
                <a:r>
                  <a:rPr lang="en-US" dirty="0"/>
                  <a:t>You just calculated how much pressure it takes to </a:t>
                </a:r>
              </a:p>
              <a:p>
                <a:pPr lvl="1">
                  <a:buFont typeface="Arial" panose="020B0604020202020204" pitchFamily="34" charset="0"/>
                  <a:buChar char="•"/>
                </a:pPr>
                <a:r>
                  <a:rPr lang="en-US" dirty="0"/>
                  <a:t>desalinate seawater using reverse osmosis!</a:t>
                </a:r>
              </a:p>
              <a:p>
                <a:pPr marL="457200" lvl="1" indent="0">
                  <a:buNone/>
                </a:pPr>
                <a:endParaRPr lang="en-US" dirty="0"/>
              </a:p>
            </p:txBody>
          </p:sp>
        </mc:Choice>
        <mc:Fallback>
          <p:sp>
            <p:nvSpPr>
              <p:cNvPr id="3" name="Content Placeholder 2">
                <a:extLst>
                  <a:ext uri="{FF2B5EF4-FFF2-40B4-BE49-F238E27FC236}">
                    <a16:creationId xmlns:a16="http://schemas.microsoft.com/office/drawing/2014/main" xmlns:a14="http://schemas.microsoft.com/office/drawing/2010/main" xmlns="" id="{5FA0E655-54BE-4533-BD9D-E7F893DC346B}"/>
                  </a:ext>
                </a:extLst>
              </p:cNvPr>
              <p:cNvSpPr>
                <a:spLocks noGrp="1" noRot="1" noChangeAspect="1" noMove="1" noResize="1" noEditPoints="1" noAdjustHandles="1" noChangeArrowheads="1" noChangeShapeType="1" noTextEdit="1"/>
              </p:cNvSpPr>
              <p:nvPr>
                <p:ph idx="1"/>
              </p:nvPr>
            </p:nvSpPr>
            <p:spPr>
              <a:blipFill rotWithShape="0">
                <a:blip r:embed="rId2"/>
                <a:stretch>
                  <a:fillRect l="-1111" t="-3140" r="-1389" b="-47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xmlns="" id="{9CE61324-D7F8-4B27-BDF2-464D943D111B}"/>
              </a:ext>
            </a:extLst>
          </p:cNvPr>
          <p:cNvSpPr>
            <a:spLocks noGrp="1"/>
          </p:cNvSpPr>
          <p:nvPr>
            <p:ph type="sldNum" sz="quarter" idx="4294967295"/>
          </p:nvPr>
        </p:nvSpPr>
        <p:spPr>
          <a:xfrm>
            <a:off x="9448800" y="6356350"/>
            <a:ext cx="2743200" cy="365125"/>
          </a:xfrm>
          <a:prstGeom prst="rect">
            <a:avLst/>
          </a:prstGeom>
        </p:spPr>
        <p:txBody>
          <a:bodyPr/>
          <a:lstStyle/>
          <a:p>
            <a:fld id="{DF1275E1-BE60-4117-B389-3DC15880B922}" type="slidenum">
              <a:rPr lang="en-US" smtClean="0"/>
              <a:t>21</a:t>
            </a:fld>
            <a:endParaRPr lang="en-US"/>
          </a:p>
        </p:txBody>
      </p:sp>
      <p:pic>
        <p:nvPicPr>
          <p:cNvPr id="5" name="Picture 4">
            <a:extLst>
              <a:ext uri="{FF2B5EF4-FFF2-40B4-BE49-F238E27FC236}">
                <a16:creationId xmlns:a16="http://schemas.microsoft.com/office/drawing/2014/main" xmlns="" id="{75F85375-65FD-4EA0-875D-54DB740B55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2167" y="4001294"/>
            <a:ext cx="3582737" cy="2687053"/>
          </a:xfrm>
          <a:prstGeom prst="rect">
            <a:avLst/>
          </a:prstGeom>
        </p:spPr>
      </p:pic>
    </p:spTree>
    <p:extLst>
      <p:ext uri="{BB962C8B-B14F-4D97-AF65-F5344CB8AC3E}">
        <p14:creationId xmlns:p14="http://schemas.microsoft.com/office/powerpoint/2010/main" val="190846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731F0F-924F-47E5-8158-E4EB478528A9}"/>
              </a:ext>
            </a:extLst>
          </p:cNvPr>
          <p:cNvSpPr>
            <a:spLocks noGrp="1"/>
          </p:cNvSpPr>
          <p:nvPr>
            <p:ph type="title"/>
          </p:nvPr>
        </p:nvSpPr>
        <p:spPr/>
        <p:txBody>
          <a:bodyPr/>
          <a:lstStyle/>
          <a:p>
            <a:r>
              <a:rPr lang="en-US" dirty="0"/>
              <a:t>General tips</a:t>
            </a:r>
          </a:p>
        </p:txBody>
      </p:sp>
      <p:sp>
        <p:nvSpPr>
          <p:cNvPr id="3" name="Content Placeholder 2">
            <a:extLst>
              <a:ext uri="{FF2B5EF4-FFF2-40B4-BE49-F238E27FC236}">
                <a16:creationId xmlns:a16="http://schemas.microsoft.com/office/drawing/2014/main" xmlns="" id="{44BCCE1D-F2CC-4119-8290-623DD6D40274}"/>
              </a:ext>
            </a:extLst>
          </p:cNvPr>
          <p:cNvSpPr>
            <a:spLocks noGrp="1"/>
          </p:cNvSpPr>
          <p:nvPr>
            <p:ph idx="1"/>
          </p:nvPr>
        </p:nvSpPr>
        <p:spPr/>
        <p:txBody>
          <a:bodyPr/>
          <a:lstStyle/>
          <a:p>
            <a:pPr>
              <a:buFont typeface="Arial" panose="020B0604020202020204" pitchFamily="34" charset="0"/>
              <a:buChar char="•"/>
            </a:pPr>
            <a:r>
              <a:rPr lang="en-US" dirty="0"/>
              <a:t>Write out your units on everything!</a:t>
            </a:r>
          </a:p>
          <a:p>
            <a:pPr lvl="1">
              <a:buFont typeface="Arial" panose="020B0604020202020204" pitchFamily="34" charset="0"/>
              <a:buChar char="•"/>
            </a:pPr>
            <a:r>
              <a:rPr lang="en-US" dirty="0"/>
              <a:t>Write them, cross them out as they cancel. Do they make sense?</a:t>
            </a:r>
          </a:p>
          <a:p>
            <a:pPr>
              <a:buFont typeface="Arial" panose="020B0604020202020204" pitchFamily="34" charset="0"/>
              <a:buChar char="•"/>
            </a:pPr>
            <a:r>
              <a:rPr lang="en-US" dirty="0"/>
              <a:t>Ask yourself:  does this answer make sense in terms of reality?</a:t>
            </a:r>
          </a:p>
          <a:p>
            <a:pPr>
              <a:buFont typeface="Arial" panose="020B0604020202020204" pitchFamily="34" charset="0"/>
              <a:buChar char="•"/>
            </a:pPr>
            <a:r>
              <a:rPr lang="en-US" dirty="0"/>
              <a:t>Think where energy is coming from or going to.  Thermodynamics is all about the energy!</a:t>
            </a:r>
          </a:p>
          <a:p>
            <a:pPr>
              <a:buFont typeface="Arial" panose="020B0604020202020204" pitchFamily="34" charset="0"/>
              <a:buChar char="•"/>
            </a:pPr>
            <a:r>
              <a:rPr lang="en-US" dirty="0"/>
              <a:t>Write out your units on everything!</a:t>
            </a:r>
          </a:p>
          <a:p>
            <a:pPr lvl="1">
              <a:buFont typeface="Arial" panose="020B0604020202020204" pitchFamily="34" charset="0"/>
              <a:buChar char="•"/>
            </a:pPr>
            <a:r>
              <a:rPr lang="en-US" dirty="0"/>
              <a:t>It’s so important I put it again</a:t>
            </a:r>
          </a:p>
        </p:txBody>
      </p:sp>
      <p:sp>
        <p:nvSpPr>
          <p:cNvPr id="4" name="Slide Number Placeholder 3">
            <a:extLst>
              <a:ext uri="{FF2B5EF4-FFF2-40B4-BE49-F238E27FC236}">
                <a16:creationId xmlns:a16="http://schemas.microsoft.com/office/drawing/2014/main" xmlns="" id="{4236EDF2-B43D-4E38-8290-D78C2CA70C71}"/>
              </a:ext>
            </a:extLst>
          </p:cNvPr>
          <p:cNvSpPr>
            <a:spLocks noGrp="1"/>
          </p:cNvSpPr>
          <p:nvPr>
            <p:ph type="sldNum" sz="quarter" idx="4294967295"/>
          </p:nvPr>
        </p:nvSpPr>
        <p:spPr>
          <a:xfrm>
            <a:off x="9448800" y="6356350"/>
            <a:ext cx="2743200" cy="365125"/>
          </a:xfrm>
          <a:prstGeom prst="rect">
            <a:avLst/>
          </a:prstGeom>
        </p:spPr>
        <p:txBody>
          <a:bodyPr/>
          <a:lstStyle/>
          <a:p>
            <a:fld id="{DF1275E1-BE60-4117-B389-3DC15880B922}" type="slidenum">
              <a:rPr lang="en-US" smtClean="0"/>
              <a:t>22</a:t>
            </a:fld>
            <a:endParaRPr lang="en-US"/>
          </a:p>
        </p:txBody>
      </p:sp>
    </p:spTree>
    <p:extLst>
      <p:ext uri="{BB962C8B-B14F-4D97-AF65-F5344CB8AC3E}">
        <p14:creationId xmlns:p14="http://schemas.microsoft.com/office/powerpoint/2010/main" val="131794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65A454-6674-40E3-8547-764B9B289669}"/>
              </a:ext>
            </a:extLst>
          </p:cNvPr>
          <p:cNvSpPr>
            <a:spLocks noGrp="1"/>
          </p:cNvSpPr>
          <p:nvPr>
            <p:ph type="title"/>
          </p:nvPr>
        </p:nvSpPr>
        <p:spPr>
          <a:xfrm>
            <a:off x="609600" y="509414"/>
            <a:ext cx="10972800" cy="1143000"/>
          </a:xfrm>
        </p:spPr>
        <p:txBody>
          <a:bodyPr/>
          <a:lstStyle/>
          <a:p>
            <a:r>
              <a:rPr lang="en-US" dirty="0"/>
              <a:t>IMF’s (overview)</a:t>
            </a:r>
          </a:p>
        </p:txBody>
      </p:sp>
      <p:sp>
        <p:nvSpPr>
          <p:cNvPr id="3" name="Content Placeholder 2">
            <a:extLst>
              <a:ext uri="{FF2B5EF4-FFF2-40B4-BE49-F238E27FC236}">
                <a16:creationId xmlns:a16="http://schemas.microsoft.com/office/drawing/2014/main" xmlns="" id="{7DE00B48-44CB-4A15-95CA-35B9A0FAAD29}"/>
              </a:ext>
            </a:extLst>
          </p:cNvPr>
          <p:cNvSpPr>
            <a:spLocks noGrp="1"/>
          </p:cNvSpPr>
          <p:nvPr>
            <p:ph idx="1"/>
          </p:nvPr>
        </p:nvSpPr>
        <p:spPr>
          <a:xfrm>
            <a:off x="838200" y="1825625"/>
            <a:ext cx="5724775" cy="4351338"/>
          </a:xfrm>
        </p:spPr>
        <p:txBody>
          <a:bodyPr>
            <a:normAutofit fontScale="92500" lnSpcReduction="20000"/>
          </a:bodyPr>
          <a:lstStyle/>
          <a:p>
            <a:r>
              <a:rPr lang="en-US" dirty="0"/>
              <a:t>Dipole-dipole – forces between polar molecules</a:t>
            </a:r>
          </a:p>
          <a:p>
            <a:r>
              <a:rPr lang="en-US" dirty="0"/>
              <a:t>Dispersion forces – everything has them; strength hinges on polarizability (proportional to surface area)</a:t>
            </a:r>
          </a:p>
          <a:p>
            <a:r>
              <a:rPr lang="en-US" dirty="0"/>
              <a:t>Ion-dipole</a:t>
            </a:r>
          </a:p>
          <a:p>
            <a:r>
              <a:rPr lang="en-US" dirty="0"/>
              <a:t>H-bonding – extreme dipole-dipole:  Hydrogen to a highly electronegative atom (N, O, or F)</a:t>
            </a:r>
          </a:p>
        </p:txBody>
      </p:sp>
      <p:sp>
        <p:nvSpPr>
          <p:cNvPr id="8" name="Slide Number Placeholder 7">
            <a:extLst>
              <a:ext uri="{FF2B5EF4-FFF2-40B4-BE49-F238E27FC236}">
                <a16:creationId xmlns:a16="http://schemas.microsoft.com/office/drawing/2014/main" xmlns="" id="{BBDC1A60-8712-4E6E-AE9B-1BC8F72E2A6D}"/>
              </a:ext>
            </a:extLst>
          </p:cNvPr>
          <p:cNvSpPr>
            <a:spLocks noGrp="1"/>
          </p:cNvSpPr>
          <p:nvPr>
            <p:ph type="sldNum" sz="quarter" idx="4294967295"/>
          </p:nvPr>
        </p:nvSpPr>
        <p:spPr>
          <a:xfrm>
            <a:off x="9448800" y="6356350"/>
            <a:ext cx="2743200" cy="365125"/>
          </a:xfrm>
          <a:prstGeom prst="rect">
            <a:avLst/>
          </a:prstGeom>
        </p:spPr>
        <p:txBody>
          <a:bodyPr/>
          <a:lstStyle/>
          <a:p>
            <a:fld id="{DF1275E1-BE60-4117-B389-3DC15880B922}" type="slidenum">
              <a:rPr lang="en-US" smtClean="0"/>
              <a:t>3</a:t>
            </a:fld>
            <a:endParaRPr lang="en-US"/>
          </a:p>
        </p:txBody>
      </p:sp>
      <p:sp>
        <p:nvSpPr>
          <p:cNvPr id="4" name="Left Brace 3">
            <a:extLst>
              <a:ext uri="{FF2B5EF4-FFF2-40B4-BE49-F238E27FC236}">
                <a16:creationId xmlns:a16="http://schemas.microsoft.com/office/drawing/2014/main" xmlns="" id="{5F2A239B-1060-46EB-BBF0-F07D452B2072}"/>
              </a:ext>
            </a:extLst>
          </p:cNvPr>
          <p:cNvSpPr/>
          <p:nvPr/>
        </p:nvSpPr>
        <p:spPr>
          <a:xfrm>
            <a:off x="630884" y="4465137"/>
            <a:ext cx="258679" cy="115904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xmlns="" id="{AEF5F5B2-F929-404D-8DD7-63BD4221FCD9}"/>
              </a:ext>
            </a:extLst>
          </p:cNvPr>
          <p:cNvSpPr txBox="1"/>
          <p:nvPr/>
        </p:nvSpPr>
        <p:spPr>
          <a:xfrm rot="16200000">
            <a:off x="-501133" y="4859991"/>
            <a:ext cx="1411705" cy="369332"/>
          </a:xfrm>
          <a:prstGeom prst="rect">
            <a:avLst/>
          </a:prstGeom>
          <a:noFill/>
        </p:spPr>
        <p:txBody>
          <a:bodyPr wrap="square" rtlCol="0">
            <a:spAutoFit/>
          </a:bodyPr>
          <a:lstStyle/>
          <a:p>
            <a:pPr algn="ctr"/>
            <a:r>
              <a:rPr lang="en-US" dirty="0"/>
              <a:t>stronger</a:t>
            </a:r>
          </a:p>
        </p:txBody>
      </p:sp>
      <p:pic>
        <p:nvPicPr>
          <p:cNvPr id="6" name="Picture 5">
            <a:extLst>
              <a:ext uri="{FF2B5EF4-FFF2-40B4-BE49-F238E27FC236}">
                <a16:creationId xmlns:a16="http://schemas.microsoft.com/office/drawing/2014/main" xmlns="" id="{E1B734F5-3955-4469-9667-BC7D82E06863}"/>
              </a:ext>
            </a:extLst>
          </p:cNvPr>
          <p:cNvPicPr>
            <a:picLocks noChangeAspect="1"/>
          </p:cNvPicPr>
          <p:nvPr/>
        </p:nvPicPr>
        <p:blipFill>
          <a:blip r:embed="rId2"/>
          <a:stretch>
            <a:fillRect/>
          </a:stretch>
        </p:blipFill>
        <p:spPr>
          <a:xfrm>
            <a:off x="6067425" y="1358482"/>
            <a:ext cx="6124575" cy="3686175"/>
          </a:xfrm>
          <a:prstGeom prst="rect">
            <a:avLst/>
          </a:prstGeom>
        </p:spPr>
      </p:pic>
      <p:sp>
        <p:nvSpPr>
          <p:cNvPr id="7" name="TextBox 6">
            <a:extLst>
              <a:ext uri="{FF2B5EF4-FFF2-40B4-BE49-F238E27FC236}">
                <a16:creationId xmlns:a16="http://schemas.microsoft.com/office/drawing/2014/main" xmlns="" id="{E19492F9-E4DF-489D-9BA6-BD7194412B45}"/>
              </a:ext>
            </a:extLst>
          </p:cNvPr>
          <p:cNvSpPr txBox="1"/>
          <p:nvPr/>
        </p:nvSpPr>
        <p:spPr>
          <a:xfrm>
            <a:off x="7652084" y="6047874"/>
            <a:ext cx="3701716" cy="646331"/>
          </a:xfrm>
          <a:prstGeom prst="rect">
            <a:avLst/>
          </a:prstGeom>
          <a:noFill/>
        </p:spPr>
        <p:txBody>
          <a:bodyPr wrap="square" rtlCol="0">
            <a:spAutoFit/>
          </a:bodyPr>
          <a:lstStyle/>
          <a:p>
            <a:r>
              <a:rPr lang="en-US" dirty="0"/>
              <a:t>Chemical &amp; Engineering News, Vol 96, Issue 16</a:t>
            </a:r>
          </a:p>
        </p:txBody>
      </p:sp>
    </p:spTree>
    <p:extLst>
      <p:ext uri="{BB962C8B-B14F-4D97-AF65-F5344CB8AC3E}">
        <p14:creationId xmlns:p14="http://schemas.microsoft.com/office/powerpoint/2010/main" val="599768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5820EE-CDA8-421A-A47B-19E972218F7A}"/>
              </a:ext>
            </a:extLst>
          </p:cNvPr>
          <p:cNvSpPr>
            <a:spLocks noGrp="1"/>
          </p:cNvSpPr>
          <p:nvPr>
            <p:ph type="title"/>
          </p:nvPr>
        </p:nvSpPr>
        <p:spPr/>
        <p:txBody>
          <a:bodyPr/>
          <a:lstStyle/>
          <a:p>
            <a:r>
              <a:rPr lang="en-US" dirty="0"/>
              <a:t>Enthalpy (H)</a:t>
            </a:r>
          </a:p>
        </p:txBody>
      </p:sp>
      <p:sp>
        <p:nvSpPr>
          <p:cNvPr id="3" name="Content Placeholder 2">
            <a:extLst>
              <a:ext uri="{FF2B5EF4-FFF2-40B4-BE49-F238E27FC236}">
                <a16:creationId xmlns:a16="http://schemas.microsoft.com/office/drawing/2014/main" xmlns="" id="{D311F899-8985-456E-AD5C-7D49193353AB}"/>
              </a:ext>
            </a:extLst>
          </p:cNvPr>
          <p:cNvSpPr>
            <a:spLocks noGrp="1"/>
          </p:cNvSpPr>
          <p:nvPr>
            <p:ph idx="1"/>
          </p:nvPr>
        </p:nvSpPr>
        <p:spPr/>
        <p:txBody>
          <a:bodyPr>
            <a:normAutofit fontScale="92500" lnSpcReduction="20000"/>
          </a:bodyPr>
          <a:lstStyle/>
          <a:p>
            <a:r>
              <a:rPr lang="en-US" dirty="0"/>
              <a:t>The heat at constant pressure (flow = </a:t>
            </a:r>
            <a:r>
              <a:rPr lang="el-GR" dirty="0"/>
              <a:t>Δ</a:t>
            </a:r>
            <a:r>
              <a:rPr lang="en-US" dirty="0"/>
              <a:t>H)</a:t>
            </a:r>
          </a:p>
          <a:p>
            <a:r>
              <a:rPr lang="en-US" dirty="0"/>
              <a:t>Exothermic -&gt; ΔH &lt; 0 </a:t>
            </a:r>
          </a:p>
          <a:p>
            <a:pPr lvl="1">
              <a:buFont typeface="Arial" panose="020B0604020202020204" pitchFamily="34" charset="0"/>
              <a:buChar char="•"/>
            </a:pPr>
            <a:r>
              <a:rPr lang="en-US" dirty="0"/>
              <a:t>Energy flows </a:t>
            </a:r>
            <a:r>
              <a:rPr lang="en-US" b="1" dirty="0"/>
              <a:t>from </a:t>
            </a:r>
            <a:r>
              <a:rPr lang="en-US" dirty="0"/>
              <a:t>the system </a:t>
            </a:r>
            <a:r>
              <a:rPr lang="en-US" b="1" dirty="0"/>
              <a:t>to</a:t>
            </a:r>
            <a:r>
              <a:rPr lang="en-US" dirty="0"/>
              <a:t> the surroundings</a:t>
            </a:r>
          </a:p>
          <a:p>
            <a:pPr lvl="1">
              <a:buFont typeface="Arial" panose="020B0604020202020204" pitchFamily="34" charset="0"/>
              <a:buChar char="•"/>
            </a:pPr>
            <a:r>
              <a:rPr lang="en-US" dirty="0"/>
              <a:t>Heat is given off (combustion)</a:t>
            </a:r>
          </a:p>
          <a:p>
            <a:r>
              <a:rPr lang="en-US" dirty="0"/>
              <a:t>Endothermic -&gt; ΔH &gt; 0</a:t>
            </a:r>
          </a:p>
          <a:p>
            <a:pPr lvl="1">
              <a:buFont typeface="Arial" panose="020B0604020202020204" pitchFamily="34" charset="0"/>
              <a:buChar char="•"/>
            </a:pPr>
            <a:r>
              <a:rPr lang="en-US" dirty="0"/>
              <a:t> Energy flows </a:t>
            </a:r>
            <a:r>
              <a:rPr lang="en-US" b="1" dirty="0"/>
              <a:t>to </a:t>
            </a:r>
            <a:r>
              <a:rPr lang="en-US" dirty="0"/>
              <a:t>the system </a:t>
            </a:r>
            <a:r>
              <a:rPr lang="en-US" b="1" dirty="0"/>
              <a:t>from</a:t>
            </a:r>
            <a:r>
              <a:rPr lang="en-US" dirty="0"/>
              <a:t> the surroundings</a:t>
            </a:r>
          </a:p>
          <a:p>
            <a:pPr lvl="1">
              <a:buFont typeface="Arial" panose="020B0604020202020204" pitchFamily="34" charset="0"/>
              <a:buChar char="•"/>
            </a:pPr>
            <a:r>
              <a:rPr lang="en-US" dirty="0"/>
              <a:t>Heat is absorbed (ice melting)</a:t>
            </a:r>
          </a:p>
          <a:p>
            <a:r>
              <a:rPr lang="en-US" dirty="0"/>
              <a:t>When predicting the sign, think where the energy is going</a:t>
            </a:r>
          </a:p>
          <a:p>
            <a:r>
              <a:rPr lang="en-US" dirty="0"/>
              <a:t>S &lt; L &lt; G</a:t>
            </a:r>
          </a:p>
          <a:p>
            <a:pPr lvl="1"/>
            <a:endParaRPr lang="en-US" dirty="0"/>
          </a:p>
        </p:txBody>
      </p:sp>
      <p:sp>
        <p:nvSpPr>
          <p:cNvPr id="4" name="Slide Number Placeholder 3">
            <a:extLst>
              <a:ext uri="{FF2B5EF4-FFF2-40B4-BE49-F238E27FC236}">
                <a16:creationId xmlns:a16="http://schemas.microsoft.com/office/drawing/2014/main" xmlns="" id="{84A85423-478D-41AD-A532-7D39CE7AA13A}"/>
              </a:ext>
            </a:extLst>
          </p:cNvPr>
          <p:cNvSpPr>
            <a:spLocks noGrp="1"/>
          </p:cNvSpPr>
          <p:nvPr>
            <p:ph type="sldNum" sz="quarter" idx="4294967295"/>
          </p:nvPr>
        </p:nvSpPr>
        <p:spPr>
          <a:xfrm>
            <a:off x="9448800" y="6356350"/>
            <a:ext cx="2743200" cy="365125"/>
          </a:xfrm>
          <a:prstGeom prst="rect">
            <a:avLst/>
          </a:prstGeom>
        </p:spPr>
        <p:txBody>
          <a:bodyPr/>
          <a:lstStyle/>
          <a:p>
            <a:fld id="{DF1275E1-BE60-4117-B389-3DC15880B922}" type="slidenum">
              <a:rPr lang="en-US" smtClean="0"/>
              <a:t>4</a:t>
            </a:fld>
            <a:endParaRPr lang="en-US"/>
          </a:p>
        </p:txBody>
      </p:sp>
    </p:spTree>
    <p:extLst>
      <p:ext uri="{BB962C8B-B14F-4D97-AF65-F5344CB8AC3E}">
        <p14:creationId xmlns:p14="http://schemas.microsoft.com/office/powerpoint/2010/main" val="646801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6D4B45-59AC-435B-88D3-2D28B02A3DE7}"/>
              </a:ext>
            </a:extLst>
          </p:cNvPr>
          <p:cNvSpPr>
            <a:spLocks noGrp="1"/>
          </p:cNvSpPr>
          <p:nvPr>
            <p:ph type="title"/>
          </p:nvPr>
        </p:nvSpPr>
        <p:spPr/>
        <p:txBody>
          <a:bodyPr/>
          <a:lstStyle/>
          <a:p>
            <a:r>
              <a:rPr lang="en-US" dirty="0"/>
              <a:t>Entropy (S)</a:t>
            </a:r>
          </a:p>
        </p:txBody>
      </p:sp>
      <p:sp>
        <p:nvSpPr>
          <p:cNvPr id="3" name="Content Placeholder 2">
            <a:extLst>
              <a:ext uri="{FF2B5EF4-FFF2-40B4-BE49-F238E27FC236}">
                <a16:creationId xmlns:a16="http://schemas.microsoft.com/office/drawing/2014/main" xmlns="" id="{5F4F8498-F66B-4E2B-8E6C-A86D5ADC9604}"/>
              </a:ext>
            </a:extLst>
          </p:cNvPr>
          <p:cNvSpPr>
            <a:spLocks noGrp="1"/>
          </p:cNvSpPr>
          <p:nvPr>
            <p:ph idx="1"/>
          </p:nvPr>
        </p:nvSpPr>
        <p:spPr/>
        <p:txBody>
          <a:bodyPr/>
          <a:lstStyle/>
          <a:p>
            <a:r>
              <a:rPr lang="en-US" dirty="0"/>
              <a:t>A measure of the dispersal of energy/the number of ways a system can be arranged</a:t>
            </a:r>
          </a:p>
          <a:p>
            <a:r>
              <a:rPr lang="en-US" dirty="0"/>
              <a:t>ΔS is a change in the dispersal of energy/number of microstates</a:t>
            </a:r>
          </a:p>
          <a:p>
            <a:r>
              <a:rPr lang="en-US" dirty="0"/>
              <a:t>S &lt; L &lt;&lt;&lt; G</a:t>
            </a:r>
          </a:p>
          <a:p>
            <a:r>
              <a:rPr lang="en-US" dirty="0"/>
              <a:t>Remember the 2</a:t>
            </a:r>
            <a:r>
              <a:rPr lang="en-US" baseline="30000" dirty="0"/>
              <a:t>nd</a:t>
            </a:r>
            <a:r>
              <a:rPr lang="en-US" dirty="0"/>
              <a:t> Law:  All spontaneous changes are accompanied by an increase in the entropy of the universe</a:t>
            </a:r>
          </a:p>
        </p:txBody>
      </p:sp>
      <p:sp>
        <p:nvSpPr>
          <p:cNvPr id="4" name="Slide Number Placeholder 3">
            <a:extLst>
              <a:ext uri="{FF2B5EF4-FFF2-40B4-BE49-F238E27FC236}">
                <a16:creationId xmlns:a16="http://schemas.microsoft.com/office/drawing/2014/main" xmlns="" id="{F97DE8AB-86DD-4AAD-A05B-75BB460DAF41}"/>
              </a:ext>
            </a:extLst>
          </p:cNvPr>
          <p:cNvSpPr>
            <a:spLocks noGrp="1"/>
          </p:cNvSpPr>
          <p:nvPr>
            <p:ph type="sldNum" sz="quarter" idx="4294967295"/>
          </p:nvPr>
        </p:nvSpPr>
        <p:spPr>
          <a:xfrm>
            <a:off x="9448800" y="6356350"/>
            <a:ext cx="2743200" cy="365125"/>
          </a:xfrm>
          <a:prstGeom prst="rect">
            <a:avLst/>
          </a:prstGeom>
        </p:spPr>
        <p:txBody>
          <a:bodyPr/>
          <a:lstStyle/>
          <a:p>
            <a:fld id="{DF1275E1-BE60-4117-B389-3DC15880B922}" type="slidenum">
              <a:rPr lang="en-US" smtClean="0"/>
              <a:t>5</a:t>
            </a:fld>
            <a:endParaRPr lang="en-US"/>
          </a:p>
        </p:txBody>
      </p:sp>
    </p:spTree>
    <p:extLst>
      <p:ext uri="{BB962C8B-B14F-4D97-AF65-F5344CB8AC3E}">
        <p14:creationId xmlns:p14="http://schemas.microsoft.com/office/powerpoint/2010/main" val="2117627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D678B9-D46A-460F-A193-AFB28F33DD8C}"/>
              </a:ext>
            </a:extLst>
          </p:cNvPr>
          <p:cNvSpPr>
            <a:spLocks noGrp="1"/>
          </p:cNvSpPr>
          <p:nvPr>
            <p:ph type="title"/>
          </p:nvPr>
        </p:nvSpPr>
        <p:spPr/>
        <p:txBody>
          <a:bodyPr/>
          <a:lstStyle/>
          <a:p>
            <a:r>
              <a:rPr lang="en-US" dirty="0"/>
              <a:t>Gibb’s Free Energy (G)</a:t>
            </a:r>
          </a:p>
        </p:txBody>
      </p:sp>
      <p:sp>
        <p:nvSpPr>
          <p:cNvPr id="3" name="Content Placeholder 2">
            <a:extLst>
              <a:ext uri="{FF2B5EF4-FFF2-40B4-BE49-F238E27FC236}">
                <a16:creationId xmlns:a16="http://schemas.microsoft.com/office/drawing/2014/main" xmlns="" id="{454BF542-B62F-4A0E-B434-5204C7CE381B}"/>
              </a:ext>
            </a:extLst>
          </p:cNvPr>
          <p:cNvSpPr>
            <a:spLocks noGrp="1"/>
          </p:cNvSpPr>
          <p:nvPr>
            <p:ph idx="1"/>
          </p:nvPr>
        </p:nvSpPr>
        <p:spPr/>
        <p:txBody>
          <a:bodyPr/>
          <a:lstStyle/>
          <a:p>
            <a:r>
              <a:rPr lang="el-GR" dirty="0"/>
              <a:t>Δ</a:t>
            </a:r>
            <a:r>
              <a:rPr lang="en-US" dirty="0"/>
              <a:t>G &lt; 0 for spontaneous processes; &gt; 0 for non-spontaneous</a:t>
            </a:r>
          </a:p>
          <a:p>
            <a:pPr lvl="1">
              <a:buFont typeface="Arial" panose="020B0604020202020204" pitchFamily="34" charset="0"/>
              <a:buChar char="•"/>
            </a:pPr>
            <a:r>
              <a:rPr lang="en-US" dirty="0"/>
              <a:t>ΔG = 0 at equilibrium!</a:t>
            </a:r>
          </a:p>
          <a:p>
            <a:r>
              <a:rPr lang="en-US" dirty="0"/>
              <a:t>G = H – TS -&gt; ΔG = </a:t>
            </a:r>
            <a:r>
              <a:rPr lang="el-GR" dirty="0"/>
              <a:t>Δ</a:t>
            </a:r>
            <a:r>
              <a:rPr lang="en-US" dirty="0"/>
              <a:t>H – T</a:t>
            </a:r>
            <a:r>
              <a:rPr lang="el-GR" dirty="0"/>
              <a:t>Δ</a:t>
            </a:r>
            <a:r>
              <a:rPr lang="en-US" dirty="0"/>
              <a:t>S</a:t>
            </a:r>
          </a:p>
          <a:p>
            <a:pPr lvl="1">
              <a:buFont typeface="Arial" panose="020B0604020202020204" pitchFamily="34" charset="0"/>
              <a:buChar char="•"/>
            </a:pPr>
            <a:r>
              <a:rPr lang="en-US" dirty="0"/>
              <a:t>Temperature can make a big difference in terms of spontaneity!</a:t>
            </a:r>
          </a:p>
          <a:p>
            <a:pPr lvl="2"/>
            <a:r>
              <a:rPr lang="en-US" dirty="0"/>
              <a:t>T can change whether the enthalpy term dominates or the entropy term dominates</a:t>
            </a:r>
          </a:p>
          <a:p>
            <a:pPr marL="0" indent="0">
              <a:buNone/>
            </a:pPr>
            <a:endParaRPr lang="en-US" dirty="0"/>
          </a:p>
        </p:txBody>
      </p:sp>
      <p:sp>
        <p:nvSpPr>
          <p:cNvPr id="4" name="Slide Number Placeholder 3">
            <a:extLst>
              <a:ext uri="{FF2B5EF4-FFF2-40B4-BE49-F238E27FC236}">
                <a16:creationId xmlns:a16="http://schemas.microsoft.com/office/drawing/2014/main" xmlns="" id="{13006C0F-89EC-4894-A1A1-CC2A776AA8B6}"/>
              </a:ext>
            </a:extLst>
          </p:cNvPr>
          <p:cNvSpPr>
            <a:spLocks noGrp="1"/>
          </p:cNvSpPr>
          <p:nvPr>
            <p:ph type="sldNum" sz="quarter" idx="4294967295"/>
          </p:nvPr>
        </p:nvSpPr>
        <p:spPr>
          <a:xfrm>
            <a:off x="9448800" y="6356350"/>
            <a:ext cx="2743200" cy="365125"/>
          </a:xfrm>
          <a:prstGeom prst="rect">
            <a:avLst/>
          </a:prstGeom>
        </p:spPr>
        <p:txBody>
          <a:bodyPr/>
          <a:lstStyle/>
          <a:p>
            <a:fld id="{DF1275E1-BE60-4117-B389-3DC15880B922}" type="slidenum">
              <a:rPr lang="en-US" smtClean="0"/>
              <a:t>6</a:t>
            </a:fld>
            <a:endParaRPr lang="en-US"/>
          </a:p>
        </p:txBody>
      </p:sp>
    </p:spTree>
    <p:extLst>
      <p:ext uri="{BB962C8B-B14F-4D97-AF65-F5344CB8AC3E}">
        <p14:creationId xmlns:p14="http://schemas.microsoft.com/office/powerpoint/2010/main" val="821420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5D45B-7069-4F26-AD51-1B69278179A3}"/>
              </a:ext>
            </a:extLst>
          </p:cNvPr>
          <p:cNvSpPr>
            <a:spLocks noGrp="1"/>
          </p:cNvSpPr>
          <p:nvPr>
            <p:ph type="title"/>
          </p:nvPr>
        </p:nvSpPr>
        <p:spPr>
          <a:xfrm>
            <a:off x="609600" y="558841"/>
            <a:ext cx="10972800" cy="1143000"/>
          </a:xfrm>
        </p:spPr>
        <p:txBody>
          <a:bodyPr/>
          <a:lstStyle/>
          <a:p>
            <a:r>
              <a:rPr lang="en-US" dirty="0"/>
              <a:t>Heating curves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xmlns="" id="{B5DD181B-4402-43C6-9A4F-85E437916B63}"/>
                  </a:ext>
                </a:extLst>
              </p:cNvPr>
              <p:cNvSpPr>
                <a:spLocks noGrp="1"/>
              </p:cNvSpPr>
              <p:nvPr>
                <p:ph idx="1"/>
              </p:nvPr>
            </p:nvSpPr>
            <p:spPr>
              <a:xfrm>
                <a:off x="-28628" y="1855241"/>
                <a:ext cx="6529265" cy="4351338"/>
              </a:xfrm>
            </p:spPr>
            <p:txBody>
              <a:bodyPr/>
              <a:lstStyle/>
              <a:p>
                <a:r>
                  <a:rPr lang="en-US" dirty="0"/>
                  <a:t>Temperature does not change during phase changes!</a:t>
                </a:r>
              </a:p>
              <a:p>
                <a:r>
                  <a:rPr lang="en-US" dirty="0"/>
                  <a:t>Heating/</a:t>
                </a:r>
                <a:r>
                  <a:rPr lang="en-US" dirty="0" err="1"/>
                  <a:t>cooiling</a:t>
                </a:r>
                <a:r>
                  <a:rPr lang="en-US" dirty="0"/>
                  <a:t>: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𝑠</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oMath>
                </a14:m>
                <a:endParaRPr lang="en-US" b="0" dirty="0">
                  <a:ea typeface="Cambria Math" panose="02040503050406030204" pitchFamily="18" charset="0"/>
                </a:endParaRPr>
              </a:p>
              <a:p>
                <a:r>
                  <a:rPr lang="en-US" dirty="0"/>
                  <a:t>Phase change: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𝐻</m:t>
                        </m:r>
                      </m:e>
                      <m:sub>
                        <m:r>
                          <a:rPr lang="en-US" b="0" i="1" smtClean="0">
                            <a:latin typeface="Cambria Math" panose="02040503050406030204" pitchFamily="18" charset="0"/>
                            <a:ea typeface="Cambria Math" panose="02040503050406030204" pitchFamily="18" charset="0"/>
                          </a:rPr>
                          <m:t>𝑐h𝑎𝑛𝑔𝑒</m:t>
                        </m:r>
                      </m:sub>
                    </m:sSub>
                  </m:oMath>
                </a14:m>
                <a:endParaRPr lang="en-US" dirty="0"/>
              </a:p>
              <a:p>
                <a:r>
                  <a:rPr lang="en-US" dirty="0"/>
                  <a:t>Remember:  </a:t>
                </a:r>
                <a:r>
                  <a:rPr lang="el-GR" dirty="0"/>
                  <a:t>Δ</a:t>
                </a:r>
                <a:r>
                  <a:rPr lang="en-US" dirty="0" err="1"/>
                  <a:t>H</a:t>
                </a:r>
                <a:r>
                  <a:rPr lang="en-US" baseline="-25000" dirty="0" err="1"/>
                  <a:t>melt</a:t>
                </a:r>
                <a:r>
                  <a:rPr lang="en-US" baseline="-25000" dirty="0"/>
                  <a:t> </a:t>
                </a:r>
                <a:r>
                  <a:rPr lang="en-US" dirty="0"/>
                  <a:t>= -</a:t>
                </a:r>
                <a:r>
                  <a:rPr lang="el-GR" dirty="0"/>
                  <a:t>Δ</a:t>
                </a:r>
                <a:r>
                  <a:rPr lang="en-US" dirty="0" err="1"/>
                  <a:t>H</a:t>
                </a:r>
                <a:r>
                  <a:rPr lang="en-US" baseline="-25000" dirty="0" err="1"/>
                  <a:t>fus</a:t>
                </a:r>
                <a:r>
                  <a:rPr lang="en-US" baseline="-25000" dirty="0"/>
                  <a:t> </a:t>
                </a:r>
                <a:r>
                  <a:rPr lang="en-US" dirty="0"/>
                  <a:t>and </a:t>
                </a:r>
                <a:r>
                  <a:rPr lang="el-GR" dirty="0"/>
                  <a:t>Δ</a:t>
                </a:r>
                <a:r>
                  <a:rPr lang="en-US" dirty="0" err="1"/>
                  <a:t>H</a:t>
                </a:r>
                <a:r>
                  <a:rPr lang="en-US" baseline="-25000" dirty="0" err="1"/>
                  <a:t>cond</a:t>
                </a:r>
                <a:r>
                  <a:rPr lang="en-US" dirty="0"/>
                  <a:t> = -</a:t>
                </a:r>
                <a:r>
                  <a:rPr lang="el-GR" dirty="0"/>
                  <a:t>Δ</a:t>
                </a:r>
                <a:r>
                  <a:rPr lang="en-US" dirty="0" err="1"/>
                  <a:t>H</a:t>
                </a:r>
                <a:r>
                  <a:rPr lang="en-US" baseline="-25000" dirty="0" err="1"/>
                  <a:t>vap</a:t>
                </a:r>
                <a:endParaRPr lang="en-US" dirty="0"/>
              </a:p>
            </p:txBody>
          </p:sp>
        </mc:Choice>
        <mc:Fallback>
          <p:sp>
            <p:nvSpPr>
              <p:cNvPr id="3" name="Content Placeholder 2">
                <a:extLst>
                  <a:ext uri="{FF2B5EF4-FFF2-40B4-BE49-F238E27FC236}">
                    <a16:creationId xmlns:a16="http://schemas.microsoft.com/office/drawing/2014/main" xmlns:a14="http://schemas.microsoft.com/office/drawing/2010/main" xmlns="" id="{B5DD181B-4402-43C6-9A4F-85E437916B63}"/>
                  </a:ext>
                </a:extLst>
              </p:cNvPr>
              <p:cNvSpPr>
                <a:spLocks noGrp="1" noRot="1" noChangeAspect="1" noMove="1" noResize="1" noEditPoints="1" noAdjustHandles="1" noChangeArrowheads="1" noChangeShapeType="1" noTextEdit="1"/>
              </p:cNvSpPr>
              <p:nvPr>
                <p:ph idx="1"/>
              </p:nvPr>
            </p:nvSpPr>
            <p:spPr>
              <a:xfrm>
                <a:off x="-28628" y="1855241"/>
                <a:ext cx="6529265" cy="4351338"/>
              </a:xfrm>
              <a:blipFill rotWithShape="0">
                <a:blip r:embed="rId2"/>
                <a:stretch>
                  <a:fillRect l="-2148" t="-1821"/>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xmlns="" id="{9139CBE9-4A04-49AB-AAF1-B82754D9B5D4}"/>
              </a:ext>
            </a:extLst>
          </p:cNvPr>
          <p:cNvSpPr>
            <a:spLocks noGrp="1"/>
          </p:cNvSpPr>
          <p:nvPr>
            <p:ph type="sldNum" sz="quarter" idx="4294967295"/>
          </p:nvPr>
        </p:nvSpPr>
        <p:spPr>
          <a:xfrm>
            <a:off x="9448800" y="6356350"/>
            <a:ext cx="2743200" cy="365125"/>
          </a:xfrm>
          <a:prstGeom prst="rect">
            <a:avLst/>
          </a:prstGeom>
        </p:spPr>
        <p:txBody>
          <a:bodyPr/>
          <a:lstStyle/>
          <a:p>
            <a:fld id="{DF1275E1-BE60-4117-B389-3DC15880B922}" type="slidenum">
              <a:rPr lang="en-US" smtClean="0"/>
              <a:t>7</a:t>
            </a:fld>
            <a:endParaRPr lang="en-US"/>
          </a:p>
        </p:txBody>
      </p:sp>
      <p:sp>
        <p:nvSpPr>
          <p:cNvPr id="4" name="Rectangle 3">
            <a:extLst>
              <a:ext uri="{FF2B5EF4-FFF2-40B4-BE49-F238E27FC236}">
                <a16:creationId xmlns:a16="http://schemas.microsoft.com/office/drawing/2014/main" xmlns="" id="{569823E8-B00F-45F5-8000-DCC9CA257775}"/>
              </a:ext>
            </a:extLst>
          </p:cNvPr>
          <p:cNvSpPr/>
          <p:nvPr/>
        </p:nvSpPr>
        <p:spPr>
          <a:xfrm>
            <a:off x="6693585" y="1825625"/>
            <a:ext cx="5162725" cy="43513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xmlns="" id="{B8F074EF-3182-41CC-B41B-8E93F765850F}"/>
              </a:ext>
            </a:extLst>
          </p:cNvPr>
          <p:cNvSpPr txBox="1"/>
          <p:nvPr/>
        </p:nvSpPr>
        <p:spPr>
          <a:xfrm>
            <a:off x="6315616" y="3816628"/>
            <a:ext cx="296876" cy="369332"/>
          </a:xfrm>
          <a:prstGeom prst="rect">
            <a:avLst/>
          </a:prstGeom>
          <a:noFill/>
        </p:spPr>
        <p:txBody>
          <a:bodyPr wrap="none" rtlCol="0">
            <a:spAutoFit/>
          </a:bodyPr>
          <a:lstStyle/>
          <a:p>
            <a:r>
              <a:rPr lang="en-US" dirty="0"/>
              <a:t>T</a:t>
            </a:r>
          </a:p>
        </p:txBody>
      </p:sp>
      <p:sp>
        <p:nvSpPr>
          <p:cNvPr id="6" name="TextBox 5">
            <a:extLst>
              <a:ext uri="{FF2B5EF4-FFF2-40B4-BE49-F238E27FC236}">
                <a16:creationId xmlns:a16="http://schemas.microsoft.com/office/drawing/2014/main" xmlns="" id="{E6DF121B-A31B-47A2-B2DE-797B4147C9AB}"/>
              </a:ext>
            </a:extLst>
          </p:cNvPr>
          <p:cNvSpPr txBox="1"/>
          <p:nvPr/>
        </p:nvSpPr>
        <p:spPr>
          <a:xfrm>
            <a:off x="8626628" y="6176963"/>
            <a:ext cx="1296637" cy="369332"/>
          </a:xfrm>
          <a:prstGeom prst="rect">
            <a:avLst/>
          </a:prstGeom>
          <a:noFill/>
        </p:spPr>
        <p:txBody>
          <a:bodyPr wrap="none" rtlCol="0">
            <a:spAutoFit/>
          </a:bodyPr>
          <a:lstStyle/>
          <a:p>
            <a:r>
              <a:rPr lang="en-US" dirty="0"/>
              <a:t>Heat Added</a:t>
            </a:r>
          </a:p>
        </p:txBody>
      </p:sp>
      <p:cxnSp>
        <p:nvCxnSpPr>
          <p:cNvPr id="8" name="Straight Connector 7">
            <a:extLst>
              <a:ext uri="{FF2B5EF4-FFF2-40B4-BE49-F238E27FC236}">
                <a16:creationId xmlns:a16="http://schemas.microsoft.com/office/drawing/2014/main" xmlns="" id="{7EF87FF6-F40D-437C-9822-FA464864469E}"/>
              </a:ext>
            </a:extLst>
          </p:cNvPr>
          <p:cNvCxnSpPr/>
          <p:nvPr/>
        </p:nvCxnSpPr>
        <p:spPr>
          <a:xfrm flipV="1">
            <a:off x="6693585" y="5276675"/>
            <a:ext cx="1342239" cy="900288"/>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12" name="Straight Connector 11">
            <a:extLst>
              <a:ext uri="{FF2B5EF4-FFF2-40B4-BE49-F238E27FC236}">
                <a16:creationId xmlns:a16="http://schemas.microsoft.com/office/drawing/2014/main" xmlns="" id="{F67B81F4-9D85-4A32-AA58-8B4B5EB7795C}"/>
              </a:ext>
            </a:extLst>
          </p:cNvPr>
          <p:cNvCxnSpPr/>
          <p:nvPr/>
        </p:nvCxnSpPr>
        <p:spPr>
          <a:xfrm>
            <a:off x="8035824" y="5276675"/>
            <a:ext cx="864066"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3721DBBA-315B-487D-8FD3-DDDA3A4C26A3}"/>
              </a:ext>
            </a:extLst>
          </p:cNvPr>
          <p:cNvCxnSpPr/>
          <p:nvPr/>
        </p:nvCxnSpPr>
        <p:spPr>
          <a:xfrm flipV="1">
            <a:off x="8899890" y="4446165"/>
            <a:ext cx="704675" cy="83051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0B695C99-5269-4AEB-A990-37A4F5DE8270}"/>
              </a:ext>
            </a:extLst>
          </p:cNvPr>
          <p:cNvCxnSpPr/>
          <p:nvPr/>
        </p:nvCxnSpPr>
        <p:spPr>
          <a:xfrm>
            <a:off x="9604565" y="4446165"/>
            <a:ext cx="864066"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A1FDFD84-74AF-44E1-8970-4C21733892F2}"/>
              </a:ext>
            </a:extLst>
          </p:cNvPr>
          <p:cNvCxnSpPr>
            <a:cxnSpLocks/>
          </p:cNvCxnSpPr>
          <p:nvPr/>
        </p:nvCxnSpPr>
        <p:spPr>
          <a:xfrm flipV="1">
            <a:off x="10457795" y="2155971"/>
            <a:ext cx="1353075" cy="229019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xmlns="" id="{BB0A2A0B-E921-4755-B7B9-8BE1DB27B4A8}"/>
              </a:ext>
            </a:extLst>
          </p:cNvPr>
          <p:cNvGrpSpPr/>
          <p:nvPr/>
        </p:nvGrpSpPr>
        <p:grpSpPr>
          <a:xfrm>
            <a:off x="8041846" y="3246325"/>
            <a:ext cx="1881419" cy="2030349"/>
            <a:chOff x="7539336" y="3246325"/>
            <a:chExt cx="1881419" cy="2030349"/>
          </a:xfrm>
        </p:grpSpPr>
        <p:sp>
          <p:nvSpPr>
            <p:cNvPr id="20" name="TextBox 19">
              <a:extLst>
                <a:ext uri="{FF2B5EF4-FFF2-40B4-BE49-F238E27FC236}">
                  <a16:creationId xmlns:a16="http://schemas.microsoft.com/office/drawing/2014/main" xmlns="" id="{24284CF9-3D21-4B22-B81D-E71CE0B80C16}"/>
                </a:ext>
              </a:extLst>
            </p:cNvPr>
            <p:cNvSpPr txBox="1"/>
            <p:nvPr/>
          </p:nvSpPr>
          <p:spPr>
            <a:xfrm>
              <a:off x="7539336" y="3246325"/>
              <a:ext cx="1750074" cy="369332"/>
            </a:xfrm>
            <a:prstGeom prst="rect">
              <a:avLst/>
            </a:prstGeom>
            <a:noFill/>
          </p:spPr>
          <p:txBody>
            <a:bodyPr wrap="square" rtlCol="0">
              <a:spAutoFit/>
            </a:bodyPr>
            <a:lstStyle/>
            <a:p>
              <a:pPr algn="ctr"/>
              <a:r>
                <a:rPr lang="en-US" dirty="0"/>
                <a:t>Phase changes</a:t>
              </a:r>
            </a:p>
          </p:txBody>
        </p:sp>
        <p:cxnSp>
          <p:nvCxnSpPr>
            <p:cNvPr id="22" name="Straight Arrow Connector 21">
              <a:extLst>
                <a:ext uri="{FF2B5EF4-FFF2-40B4-BE49-F238E27FC236}">
                  <a16:creationId xmlns:a16="http://schemas.microsoft.com/office/drawing/2014/main" xmlns="" id="{3F71DBBA-040B-4255-B439-6F398E6B8FD1}"/>
                </a:ext>
              </a:extLst>
            </p:cNvPr>
            <p:cNvCxnSpPr/>
            <p:nvPr/>
          </p:nvCxnSpPr>
          <p:spPr>
            <a:xfrm flipH="1">
              <a:off x="7902429" y="3615656"/>
              <a:ext cx="494951" cy="16610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xmlns="" id="{69AAD047-973B-4AF4-8C79-7E7151D97994}"/>
                </a:ext>
              </a:extLst>
            </p:cNvPr>
            <p:cNvCxnSpPr>
              <a:cxnSpLocks/>
            </p:cNvCxnSpPr>
            <p:nvPr/>
          </p:nvCxnSpPr>
          <p:spPr>
            <a:xfrm>
              <a:off x="8407908" y="3615656"/>
              <a:ext cx="1012847" cy="8305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8" name="TextBox 27">
            <a:extLst>
              <a:ext uri="{FF2B5EF4-FFF2-40B4-BE49-F238E27FC236}">
                <a16:creationId xmlns:a16="http://schemas.microsoft.com/office/drawing/2014/main" xmlns="" id="{FA233437-28B7-49A5-94D1-93EB72831E84}"/>
              </a:ext>
            </a:extLst>
          </p:cNvPr>
          <p:cNvSpPr txBox="1"/>
          <p:nvPr/>
        </p:nvSpPr>
        <p:spPr>
          <a:xfrm>
            <a:off x="7364704" y="5726819"/>
            <a:ext cx="296876" cy="369332"/>
          </a:xfrm>
          <a:prstGeom prst="rect">
            <a:avLst/>
          </a:prstGeom>
          <a:noFill/>
        </p:spPr>
        <p:txBody>
          <a:bodyPr wrap="none" rtlCol="0">
            <a:spAutoFit/>
          </a:bodyPr>
          <a:lstStyle/>
          <a:p>
            <a:r>
              <a:rPr lang="en-US" dirty="0"/>
              <a:t>S</a:t>
            </a:r>
          </a:p>
        </p:txBody>
      </p:sp>
      <p:sp>
        <p:nvSpPr>
          <p:cNvPr id="29" name="TextBox 28">
            <a:extLst>
              <a:ext uri="{FF2B5EF4-FFF2-40B4-BE49-F238E27FC236}">
                <a16:creationId xmlns:a16="http://schemas.microsoft.com/office/drawing/2014/main" xmlns="" id="{420EDE7F-375A-40DD-B3A4-D86343853D2C}"/>
              </a:ext>
            </a:extLst>
          </p:cNvPr>
          <p:cNvSpPr txBox="1"/>
          <p:nvPr/>
        </p:nvSpPr>
        <p:spPr>
          <a:xfrm>
            <a:off x="9328853" y="4676754"/>
            <a:ext cx="282450" cy="369332"/>
          </a:xfrm>
          <a:prstGeom prst="rect">
            <a:avLst/>
          </a:prstGeom>
          <a:noFill/>
        </p:spPr>
        <p:txBody>
          <a:bodyPr wrap="none" rtlCol="0">
            <a:spAutoFit/>
          </a:bodyPr>
          <a:lstStyle/>
          <a:p>
            <a:r>
              <a:rPr lang="en-US" dirty="0"/>
              <a:t>L</a:t>
            </a:r>
          </a:p>
        </p:txBody>
      </p:sp>
      <p:sp>
        <p:nvSpPr>
          <p:cNvPr id="30" name="TextBox 29">
            <a:extLst>
              <a:ext uri="{FF2B5EF4-FFF2-40B4-BE49-F238E27FC236}">
                <a16:creationId xmlns:a16="http://schemas.microsoft.com/office/drawing/2014/main" xmlns="" id="{9471C216-A549-4047-83E5-A5E08434472A}"/>
              </a:ext>
            </a:extLst>
          </p:cNvPr>
          <p:cNvSpPr txBox="1"/>
          <p:nvPr/>
        </p:nvSpPr>
        <p:spPr>
          <a:xfrm>
            <a:off x="10985952" y="3527208"/>
            <a:ext cx="330540" cy="369332"/>
          </a:xfrm>
          <a:prstGeom prst="rect">
            <a:avLst/>
          </a:prstGeom>
          <a:noFill/>
        </p:spPr>
        <p:txBody>
          <a:bodyPr wrap="none" rtlCol="0">
            <a:spAutoFit/>
          </a:bodyPr>
          <a:lstStyle/>
          <a:p>
            <a:r>
              <a:rPr lang="en-US" dirty="0"/>
              <a:t>G</a:t>
            </a:r>
          </a:p>
        </p:txBody>
      </p:sp>
    </p:spTree>
    <p:extLst>
      <p:ext uri="{BB962C8B-B14F-4D97-AF65-F5344CB8AC3E}">
        <p14:creationId xmlns:p14="http://schemas.microsoft.com/office/powerpoint/2010/main" val="58507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BBA230-DA17-49A6-9AE1-4D3F25BE3D02}"/>
              </a:ext>
            </a:extLst>
          </p:cNvPr>
          <p:cNvSpPr>
            <a:spLocks noGrp="1"/>
          </p:cNvSpPr>
          <p:nvPr>
            <p:ph idx="1"/>
          </p:nvPr>
        </p:nvSpPr>
        <p:spPr>
          <a:xfrm>
            <a:off x="955588" y="1253331"/>
            <a:ext cx="10398211" cy="2423349"/>
          </a:xfrm>
        </p:spPr>
        <p:txBody>
          <a:bodyPr>
            <a:normAutofit fontScale="85000" lnSpcReduction="20000"/>
          </a:bodyPr>
          <a:lstStyle/>
          <a:p>
            <a:pPr marL="0" indent="0">
              <a:buNone/>
            </a:pPr>
            <a:r>
              <a:rPr lang="en-US" dirty="0"/>
              <a:t>Geoff was sitting in a hot tub (V = 1170 L) at 38⁰C thinking about thermodynamics at a wild party celebrating the win over USC, when someone unplugged it and threw in his 135 kg ice sculpture of </a:t>
            </a:r>
            <a:r>
              <a:rPr lang="en-US" dirty="0" err="1"/>
              <a:t>Bevo</a:t>
            </a:r>
            <a:r>
              <a:rPr lang="en-US" dirty="0"/>
              <a:t>! (kept at -15⁰C)  Geoff immediately jumped out of the tub in surprise and began calculating whether or not he could get back in after the ice melted. What did he decide? (other than that the culprit should leave his party)</a:t>
            </a:r>
          </a:p>
        </p:txBody>
      </p:sp>
      <p:sp>
        <p:nvSpPr>
          <p:cNvPr id="2" name="Title 1">
            <a:extLst>
              <a:ext uri="{FF2B5EF4-FFF2-40B4-BE49-F238E27FC236}">
                <a16:creationId xmlns:a16="http://schemas.microsoft.com/office/drawing/2014/main" xmlns="" id="{2A92E598-B69C-4E91-A24F-952F90B4799D}"/>
              </a:ext>
            </a:extLst>
          </p:cNvPr>
          <p:cNvSpPr>
            <a:spLocks noGrp="1"/>
          </p:cNvSpPr>
          <p:nvPr>
            <p:ph type="title"/>
          </p:nvPr>
        </p:nvSpPr>
        <p:spPr>
          <a:xfrm>
            <a:off x="609600" y="212846"/>
            <a:ext cx="10972800" cy="1143000"/>
          </a:xfrm>
        </p:spPr>
        <p:txBody>
          <a:bodyPr>
            <a:normAutofit fontScale="90000"/>
          </a:bodyPr>
          <a:lstStyle/>
          <a:p>
            <a:r>
              <a:rPr lang="en-US" dirty="0"/>
              <a:t>Example:  The Ice Sculpture and the Hot Tub</a:t>
            </a:r>
          </a:p>
        </p:txBody>
      </p:sp>
      <p:sp>
        <p:nvSpPr>
          <p:cNvPr id="6" name="Slide Number Placeholder 5">
            <a:extLst>
              <a:ext uri="{FF2B5EF4-FFF2-40B4-BE49-F238E27FC236}">
                <a16:creationId xmlns:a16="http://schemas.microsoft.com/office/drawing/2014/main" xmlns="" id="{D6BD3D24-EB52-434A-894C-DD842414B072}"/>
              </a:ext>
            </a:extLst>
          </p:cNvPr>
          <p:cNvSpPr>
            <a:spLocks noGrp="1"/>
          </p:cNvSpPr>
          <p:nvPr>
            <p:ph type="sldNum" sz="quarter" idx="4294967295"/>
          </p:nvPr>
        </p:nvSpPr>
        <p:spPr>
          <a:xfrm>
            <a:off x="9448800" y="6356350"/>
            <a:ext cx="2743200" cy="365125"/>
          </a:xfrm>
          <a:prstGeom prst="rect">
            <a:avLst/>
          </a:prstGeom>
        </p:spPr>
        <p:txBody>
          <a:bodyPr/>
          <a:lstStyle/>
          <a:p>
            <a:fld id="{DF1275E1-BE60-4117-B389-3DC15880B922}" type="slidenum">
              <a:rPr lang="en-US" smtClean="0"/>
              <a:t>8</a:t>
            </a:fld>
            <a:endParaRPr lang="en-US"/>
          </a:p>
        </p:txBody>
      </p:sp>
      <p:sp>
        <p:nvSpPr>
          <p:cNvPr id="4" name="Rectangle 3">
            <a:extLst>
              <a:ext uri="{FF2B5EF4-FFF2-40B4-BE49-F238E27FC236}">
                <a16:creationId xmlns:a16="http://schemas.microsoft.com/office/drawing/2014/main" xmlns="" id="{E9268678-466E-48F3-99BA-58B2C1CAAC92}"/>
              </a:ext>
            </a:extLst>
          </p:cNvPr>
          <p:cNvSpPr/>
          <p:nvPr/>
        </p:nvSpPr>
        <p:spPr>
          <a:xfrm>
            <a:off x="2231472" y="4890782"/>
            <a:ext cx="5478011" cy="1753299"/>
          </a:xfrm>
          <a:prstGeom prst="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xmlns="" id="{626F73B5-266F-4285-8504-1A287ACC1D66}"/>
              </a:ext>
            </a:extLst>
          </p:cNvPr>
          <p:cNvSpPr/>
          <p:nvPr/>
        </p:nvSpPr>
        <p:spPr>
          <a:xfrm>
            <a:off x="2231472" y="4269996"/>
            <a:ext cx="5478011" cy="1149292"/>
          </a:xfrm>
          <a:prstGeom prst="ellipse">
            <a:avLst/>
          </a:prstGeom>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xmlns="" id="{C9902826-DC2B-4DF6-AEF7-E6AD4799A065}"/>
              </a:ext>
            </a:extLst>
          </p:cNvPr>
          <p:cNvPicPr>
            <a:picLocks noChangeAspect="1"/>
          </p:cNvPicPr>
          <p:nvPr/>
        </p:nvPicPr>
        <p:blipFill>
          <a:blip r:embed="rId3"/>
          <a:stretch>
            <a:fillRect/>
          </a:stretch>
        </p:blipFill>
        <p:spPr>
          <a:xfrm>
            <a:off x="7793023" y="3754074"/>
            <a:ext cx="2167505" cy="2890007"/>
          </a:xfrm>
          <a:prstGeom prst="rect">
            <a:avLst/>
          </a:prstGeom>
        </p:spPr>
      </p:pic>
      <p:grpSp>
        <p:nvGrpSpPr>
          <p:cNvPr id="23" name="Group 22">
            <a:extLst>
              <a:ext uri="{FF2B5EF4-FFF2-40B4-BE49-F238E27FC236}">
                <a16:creationId xmlns:a16="http://schemas.microsoft.com/office/drawing/2014/main" xmlns="" id="{F61F4ED4-C37F-4A07-B875-BD2925F0C196}"/>
              </a:ext>
            </a:extLst>
          </p:cNvPr>
          <p:cNvGrpSpPr/>
          <p:nvPr/>
        </p:nvGrpSpPr>
        <p:grpSpPr>
          <a:xfrm>
            <a:off x="9810576" y="3516448"/>
            <a:ext cx="2239860" cy="1738618"/>
            <a:chOff x="9810576" y="3429000"/>
            <a:chExt cx="2239860" cy="1738618"/>
          </a:xfrm>
        </p:grpSpPr>
        <p:sp>
          <p:nvSpPr>
            <p:cNvPr id="21" name="Thought Bubble: Cloud 20">
              <a:extLst>
                <a:ext uri="{FF2B5EF4-FFF2-40B4-BE49-F238E27FC236}">
                  <a16:creationId xmlns:a16="http://schemas.microsoft.com/office/drawing/2014/main" xmlns="" id="{20DFB998-DAE4-4277-8902-4696FF71D601}"/>
                </a:ext>
              </a:extLst>
            </p:cNvPr>
            <p:cNvSpPr/>
            <p:nvPr/>
          </p:nvSpPr>
          <p:spPr>
            <a:xfrm>
              <a:off x="9810576" y="3429000"/>
              <a:ext cx="2239860" cy="1738618"/>
            </a:xfrm>
            <a:prstGeom prst="cloudCallout">
              <a:avLst>
                <a:gd name="adj1" fmla="val -76408"/>
                <a:gd name="adj2" fmla="val -4503"/>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37204E3B-4904-40CA-AD33-5EFF7F39B0F0}"/>
                </a:ext>
              </a:extLst>
            </p:cNvPr>
            <p:cNvSpPr txBox="1"/>
            <p:nvPr/>
          </p:nvSpPr>
          <p:spPr>
            <a:xfrm>
              <a:off x="10275640" y="3698144"/>
              <a:ext cx="1702441" cy="1200329"/>
            </a:xfrm>
            <a:prstGeom prst="rect">
              <a:avLst/>
            </a:prstGeom>
            <a:noFill/>
          </p:spPr>
          <p:txBody>
            <a:bodyPr wrap="square" rtlCol="0">
              <a:spAutoFit/>
            </a:bodyPr>
            <a:lstStyle/>
            <a:p>
              <a:r>
                <a:rPr lang="en-US" dirty="0"/>
                <a:t>Where am I even going to find another sculpture!? </a:t>
              </a:r>
            </a:p>
          </p:txBody>
        </p:sp>
      </p:grpSp>
    </p:spTree>
    <p:extLst>
      <p:ext uri="{BB962C8B-B14F-4D97-AF65-F5344CB8AC3E}">
        <p14:creationId xmlns:p14="http://schemas.microsoft.com/office/powerpoint/2010/main" val="372125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xmlns="" id="{C0E7B888-0D60-470F-8FE8-1D52FD64E92E}"/>
                  </a:ext>
                </a:extLst>
              </p:cNvPr>
              <p:cNvSpPr>
                <a:spLocks noGrp="1"/>
              </p:cNvSpPr>
              <p:nvPr>
                <p:ph idx="1"/>
              </p:nvPr>
            </p:nvSpPr>
            <p:spPr>
              <a:xfrm>
                <a:off x="-17364" y="585688"/>
                <a:ext cx="6379459" cy="5510463"/>
              </a:xfrm>
            </p:spPr>
            <p:txBody>
              <a:bodyPr>
                <a:normAutofit fontScale="92500" lnSpcReduction="20000"/>
              </a:bodyPr>
              <a:lstStyle/>
              <a:p>
                <a:r>
                  <a:rPr lang="en-US" dirty="0" smtClean="0"/>
                  <a:t>First, identify the starting points</a:t>
                </a:r>
              </a:p>
              <a:p>
                <a:r>
                  <a:rPr lang="en-US" dirty="0"/>
                  <a:t>Quantify the ice and water</a:t>
                </a:r>
              </a:p>
              <a:p>
                <a:pPr lvl="1">
                  <a:buFont typeface="Arial" panose="020B0604020202020204" pitchFamily="34" charset="0"/>
                  <a:buChar char="•"/>
                </a:pPr>
                <a14:m>
                  <m:oMath xmlns:m="http://schemas.openxmlformats.org/officeDocument/2006/math">
                    <m:r>
                      <a:rPr lang="en-US" b="0" i="1" smtClean="0">
                        <a:latin typeface="Cambria Math" panose="02040503050406030204" pitchFamily="18" charset="0"/>
                      </a:rPr>
                      <m:t>135 </m:t>
                    </m:r>
                    <m:r>
                      <a:rPr lang="en-US" b="0" i="1" smtClean="0">
                        <a:latin typeface="Cambria Math" panose="02040503050406030204" pitchFamily="18" charset="0"/>
                      </a:rPr>
                      <m:t>𝑘𝑔</m:t>
                    </m:r>
                    <m:r>
                      <a:rPr lang="en-US" b="0" i="1" smtClean="0">
                        <a:latin typeface="Cambria Math" panose="02040503050406030204" pitchFamily="18" charset="0"/>
                      </a:rPr>
                      <m:t> </m:t>
                    </m:r>
                    <m:r>
                      <a:rPr lang="en-US" b="0" i="1" smtClean="0">
                        <a:latin typeface="Cambria Math" panose="02040503050406030204" pitchFamily="18" charset="0"/>
                      </a:rPr>
                      <m:t>𝑖𝑐𝑒</m:t>
                    </m:r>
                    <m:r>
                      <a:rPr lang="en-US" b="0" i="1" smtClean="0">
                        <a:latin typeface="Cambria Math" panose="02040503050406030204" pitchFamily="18" charset="0"/>
                      </a:rPr>
                      <m:t>=135,000 </m:t>
                    </m:r>
                    <m:r>
                      <a:rPr lang="en-US" b="0" i="1" smtClean="0">
                        <a:latin typeface="Cambria Math" panose="02040503050406030204" pitchFamily="18" charset="0"/>
                      </a:rPr>
                      <m:t>𝑔</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1 </m:t>
                        </m:r>
                        <m:r>
                          <a:rPr lang="en-US" b="0" i="1" smtClean="0">
                            <a:latin typeface="Cambria Math" panose="02040503050406030204" pitchFamily="18" charset="0"/>
                          </a:rPr>
                          <m:t>𝑚𝑜𝑙</m:t>
                        </m:r>
                      </m:num>
                      <m:den>
                        <m:r>
                          <a:rPr lang="en-US" b="0" i="1" smtClean="0">
                            <a:latin typeface="Cambria Math" panose="02040503050406030204" pitchFamily="18" charset="0"/>
                          </a:rPr>
                          <m:t>18 </m:t>
                        </m:r>
                        <m:r>
                          <a:rPr lang="en-US" b="0" i="1" smtClean="0">
                            <a:latin typeface="Cambria Math" panose="02040503050406030204" pitchFamily="18" charset="0"/>
                          </a:rPr>
                          <m:t>𝑔</m:t>
                        </m:r>
                      </m:den>
                    </m:f>
                    <m:r>
                      <a:rPr lang="en-US" b="0" i="1" smtClean="0">
                        <a:latin typeface="Cambria Math" panose="02040503050406030204" pitchFamily="18" charset="0"/>
                      </a:rPr>
                      <m:t>=7500 </m:t>
                    </m:r>
                    <m:r>
                      <a:rPr lang="en-US" b="0" i="1" smtClean="0">
                        <a:latin typeface="Cambria Math" panose="02040503050406030204" pitchFamily="18" charset="0"/>
                      </a:rPr>
                      <m:t>𝑚𝑜𝑙</m:t>
                    </m:r>
                    <m:r>
                      <a:rPr lang="en-US" b="0" i="1" smtClean="0">
                        <a:latin typeface="Cambria Math" panose="02040503050406030204" pitchFamily="18" charset="0"/>
                      </a:rPr>
                      <m:t> </m:t>
                    </m:r>
                    <m:r>
                      <a:rPr lang="en-US" b="0" i="1" smtClean="0">
                        <a:latin typeface="Cambria Math" panose="02040503050406030204" pitchFamily="18" charset="0"/>
                      </a:rPr>
                      <m:t>𝑖𝑐𝑒</m:t>
                    </m:r>
                  </m:oMath>
                </a14:m>
                <a:endParaRPr lang="en-US" b="0" dirty="0"/>
              </a:p>
              <a:p>
                <a:pPr lvl="1">
                  <a:buFont typeface="Arial" panose="020B0604020202020204" pitchFamily="34" charset="0"/>
                  <a:buChar char="•"/>
                </a:pPr>
                <a14:m>
                  <m:oMath xmlns:m="http://schemas.openxmlformats.org/officeDocument/2006/math">
                    <m:r>
                      <a:rPr lang="en-US" b="0" i="1" smtClean="0">
                        <a:latin typeface="Cambria Math" panose="02040503050406030204" pitchFamily="18" charset="0"/>
                      </a:rPr>
                      <m:t>1170 </m:t>
                    </m:r>
                    <m:r>
                      <a:rPr lang="en-US" b="0" i="1" smtClean="0">
                        <a:latin typeface="Cambria Math" panose="02040503050406030204" pitchFamily="18" charset="0"/>
                      </a:rPr>
                      <m:t>𝐿</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𝑙</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1000 </m:t>
                        </m:r>
                        <m:r>
                          <a:rPr lang="en-US" b="0" i="1" smtClean="0">
                            <a:latin typeface="Cambria Math" panose="02040503050406030204" pitchFamily="18" charset="0"/>
                          </a:rPr>
                          <m:t>𝑚𝐿</m:t>
                        </m:r>
                      </m:num>
                      <m:den>
                        <m:r>
                          <a:rPr lang="en-US" b="0" i="1" smtClean="0">
                            <a:latin typeface="Cambria Math" panose="02040503050406030204" pitchFamily="18" charset="0"/>
                          </a:rPr>
                          <m:t>1</m:t>
                        </m:r>
                        <m:r>
                          <a:rPr lang="en-US" b="0" i="1" smtClean="0">
                            <a:latin typeface="Cambria Math" panose="02040503050406030204" pitchFamily="18" charset="0"/>
                          </a:rPr>
                          <m:t>𝐿</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𝑔</m:t>
                        </m:r>
                      </m:num>
                      <m:den>
                        <m:r>
                          <a:rPr lang="en-US" b="0" i="1" smtClean="0">
                            <a:latin typeface="Cambria Math" panose="02040503050406030204" pitchFamily="18" charset="0"/>
                          </a:rPr>
                          <m:t>1</m:t>
                        </m:r>
                        <m:r>
                          <a:rPr lang="en-US" b="0" i="1" smtClean="0">
                            <a:latin typeface="Cambria Math" panose="02040503050406030204" pitchFamily="18" charset="0"/>
                          </a:rPr>
                          <m:t>𝑚𝐿</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𝑚𝑜𝑙</m:t>
                        </m:r>
                      </m:num>
                      <m:den>
                        <m:r>
                          <a:rPr lang="en-US" b="0" i="1" smtClean="0">
                            <a:latin typeface="Cambria Math" panose="02040503050406030204" pitchFamily="18" charset="0"/>
                          </a:rPr>
                          <m:t>18</m:t>
                        </m:r>
                        <m:r>
                          <a:rPr lang="en-US" b="0" i="1" smtClean="0">
                            <a:latin typeface="Cambria Math" panose="02040503050406030204" pitchFamily="18" charset="0"/>
                          </a:rPr>
                          <m:t>𝑔</m:t>
                        </m:r>
                      </m:den>
                    </m:f>
                    <m:r>
                      <a:rPr lang="en-US" b="0" i="1" smtClean="0">
                        <a:latin typeface="Cambria Math" panose="02040503050406030204" pitchFamily="18" charset="0"/>
                      </a:rPr>
                      <m:t>=</m:t>
                    </m:r>
                  </m:oMath>
                </a14:m>
                <a:r>
                  <a:rPr lang="en-US" dirty="0"/>
                  <a:t>65,000 mol liquid water</a:t>
                </a:r>
              </a:p>
              <a:p>
                <a:pPr>
                  <a:buFont typeface="Arial" panose="020B0604020202020204" pitchFamily="34" charset="0"/>
                  <a:buChar char="•"/>
                </a:pPr>
                <a:r>
                  <a:rPr lang="en-US" dirty="0"/>
                  <a:t>Warm the ice! (energy flows in)</a:t>
                </a:r>
              </a:p>
              <a:p>
                <a:pPr lvl="1">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135,000 </m:t>
                        </m:r>
                        <m:r>
                          <a:rPr lang="en-US" b="0" i="1" smtClean="0">
                            <a:latin typeface="Cambria Math" panose="02040503050406030204" pitchFamily="18" charset="0"/>
                          </a:rPr>
                          <m:t>𝑔</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2.03</m:t>
                        </m:r>
                        <m:f>
                          <m:fPr>
                            <m:ctrlPr>
                              <a:rPr lang="en-US" b="0" i="1" smtClean="0">
                                <a:latin typeface="Cambria Math" panose="02040503050406030204" pitchFamily="18" charset="0"/>
                              </a:rPr>
                            </m:ctrlPr>
                          </m:fPr>
                          <m:num>
                            <m:r>
                              <a:rPr lang="en-US" b="0" i="1" smtClean="0">
                                <a:latin typeface="Cambria Math" panose="02040503050406030204" pitchFamily="18" charset="0"/>
                              </a:rPr>
                              <m:t>𝐽</m:t>
                            </m:r>
                          </m:num>
                          <m:den>
                            <m:r>
                              <a:rPr lang="en-US" b="0" i="1" smtClean="0">
                                <a:latin typeface="Cambria Math" panose="02040503050406030204" pitchFamily="18" charset="0"/>
                              </a:rPr>
                              <m:t>𝑔</m:t>
                            </m:r>
                            <m:r>
                              <a:rPr lang="en-US" b="0" i="1" smtClean="0">
                                <a:latin typeface="Cambria Math" panose="02040503050406030204" pitchFamily="18" charset="0"/>
                              </a:rPr>
                              <m:t>∗℃</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−15</m:t>
                            </m:r>
                          </m:e>
                        </m:d>
                        <m:r>
                          <a:rPr lang="en-US" b="0" i="1" smtClean="0">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=4110.75 </m:t>
                    </m:r>
                    <m:r>
                      <a:rPr lang="en-US" b="0" i="1" smtClean="0">
                        <a:latin typeface="Cambria Math" panose="02040503050406030204" pitchFamily="18" charset="0"/>
                        <a:ea typeface="Cambria Math" panose="02040503050406030204" pitchFamily="18" charset="0"/>
                      </a:rPr>
                      <m:t>𝑘𝐽</m:t>
                    </m:r>
                  </m:oMath>
                </a14:m>
                <a:endParaRPr lang="en-US" dirty="0"/>
              </a:p>
              <a:p>
                <a:pPr lvl="1">
                  <a:buFont typeface="Arial" panose="020B0604020202020204" pitchFamily="34" charset="0"/>
                  <a:buChar char="•"/>
                </a:pPr>
                <a:r>
                  <a:rPr lang="en-US" dirty="0"/>
                  <a:t>This energy came out of the warm water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𝑜𝑢𝑡</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𝑤𝑎𝑟𝑚</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𝑖𝑛𝑡𝑜</m:t>
                        </m:r>
                        <m:r>
                          <a:rPr lang="en-US" b="0" i="1" smtClean="0">
                            <a:latin typeface="Cambria Math" panose="02040503050406030204" pitchFamily="18" charset="0"/>
                          </a:rPr>
                          <m:t> </m:t>
                        </m:r>
                        <m:r>
                          <a:rPr lang="en-US" b="0" i="1" smtClean="0">
                            <a:latin typeface="Cambria Math" panose="02040503050406030204" pitchFamily="18" charset="0"/>
                          </a:rPr>
                          <m:t>𝑖𝑐𝑒</m:t>
                        </m:r>
                      </m:sub>
                    </m:sSub>
                    <m:r>
                      <a:rPr lang="en-US" b="0" i="1" smtClean="0">
                        <a:latin typeface="Cambria Math" panose="02040503050406030204" pitchFamily="18" charset="0"/>
                      </a:rPr>
                      <m:t>=−4110.75 </m:t>
                    </m:r>
                    <m:r>
                      <a:rPr lang="en-US" b="0" i="1" smtClean="0">
                        <a:latin typeface="Cambria Math" panose="02040503050406030204" pitchFamily="18" charset="0"/>
                      </a:rPr>
                      <m:t>𝑘𝐽</m:t>
                    </m:r>
                  </m:oMath>
                </a14:m>
                <a:endParaRPr lang="en-US" dirty="0"/>
              </a:p>
              <a:p>
                <a:pPr lvl="1"/>
                <a:endParaRPr lang="en-US" dirty="0"/>
              </a:p>
            </p:txBody>
          </p:sp>
        </mc:Choice>
        <mc:Fallback>
          <p:sp>
            <p:nvSpPr>
              <p:cNvPr id="3" name="Content Placeholder 2">
                <a:extLst>
                  <a:ext uri="{FF2B5EF4-FFF2-40B4-BE49-F238E27FC236}">
                    <a16:creationId xmlns:a16="http://schemas.microsoft.com/office/drawing/2014/main" xmlns:a14="http://schemas.microsoft.com/office/drawing/2010/main" xmlns="" id="{C0E7B888-0D60-470F-8FE8-1D52FD64E92E}"/>
                  </a:ext>
                </a:extLst>
              </p:cNvPr>
              <p:cNvSpPr>
                <a:spLocks noGrp="1" noRot="1" noChangeAspect="1" noMove="1" noResize="1" noEditPoints="1" noAdjustHandles="1" noChangeArrowheads="1" noChangeShapeType="1" noTextEdit="1"/>
              </p:cNvSpPr>
              <p:nvPr>
                <p:ph idx="1"/>
              </p:nvPr>
            </p:nvSpPr>
            <p:spPr>
              <a:xfrm>
                <a:off x="-17364" y="585688"/>
                <a:ext cx="6379459" cy="5510463"/>
              </a:xfrm>
              <a:blipFill rotWithShape="0">
                <a:blip r:embed="rId2"/>
                <a:stretch>
                  <a:fillRect l="-1910" t="-2876" r="-238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xmlns="" id="{66A9AF33-8E01-4958-A8CD-1CA22732FBB0}"/>
              </a:ext>
            </a:extLst>
          </p:cNvPr>
          <p:cNvSpPr>
            <a:spLocks noGrp="1"/>
          </p:cNvSpPr>
          <p:nvPr>
            <p:ph type="sldNum" sz="quarter" idx="4294967295"/>
          </p:nvPr>
        </p:nvSpPr>
        <p:spPr>
          <a:xfrm>
            <a:off x="9448800" y="6356350"/>
            <a:ext cx="2743200" cy="365125"/>
          </a:xfrm>
          <a:prstGeom prst="rect">
            <a:avLst/>
          </a:prstGeom>
        </p:spPr>
        <p:txBody>
          <a:bodyPr/>
          <a:lstStyle/>
          <a:p>
            <a:fld id="{DF1275E1-BE60-4117-B389-3DC15880B922}" type="slidenum">
              <a:rPr lang="en-US" smtClean="0"/>
              <a:t>9</a:t>
            </a:fld>
            <a:endParaRPr lang="en-US" dirty="0"/>
          </a:p>
        </p:txBody>
      </p:sp>
      <p:sp>
        <p:nvSpPr>
          <p:cNvPr id="5" name="Rectangle 4">
            <a:extLst>
              <a:ext uri="{FF2B5EF4-FFF2-40B4-BE49-F238E27FC236}">
                <a16:creationId xmlns:a16="http://schemas.microsoft.com/office/drawing/2014/main" xmlns="" id="{1BC779FD-9072-4673-A9E5-F68E9F58C05A}"/>
              </a:ext>
            </a:extLst>
          </p:cNvPr>
          <p:cNvSpPr/>
          <p:nvPr/>
        </p:nvSpPr>
        <p:spPr>
          <a:xfrm>
            <a:off x="6734778" y="1825625"/>
            <a:ext cx="5162725" cy="43513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xmlns="" id="{C031B0E2-E45A-49CF-852C-B15087D1F68F}"/>
              </a:ext>
            </a:extLst>
          </p:cNvPr>
          <p:cNvSpPr txBox="1"/>
          <p:nvPr/>
        </p:nvSpPr>
        <p:spPr>
          <a:xfrm>
            <a:off x="6356809" y="3816628"/>
            <a:ext cx="296876" cy="369332"/>
          </a:xfrm>
          <a:prstGeom prst="rect">
            <a:avLst/>
          </a:prstGeom>
          <a:noFill/>
        </p:spPr>
        <p:txBody>
          <a:bodyPr wrap="none" rtlCol="0">
            <a:spAutoFit/>
          </a:bodyPr>
          <a:lstStyle/>
          <a:p>
            <a:r>
              <a:rPr lang="en-US" dirty="0"/>
              <a:t>T</a:t>
            </a:r>
          </a:p>
        </p:txBody>
      </p:sp>
      <p:sp>
        <p:nvSpPr>
          <p:cNvPr id="7" name="TextBox 6">
            <a:extLst>
              <a:ext uri="{FF2B5EF4-FFF2-40B4-BE49-F238E27FC236}">
                <a16:creationId xmlns:a16="http://schemas.microsoft.com/office/drawing/2014/main" xmlns="" id="{2B426722-0F9B-4D8F-902B-6CE1ED57B0E9}"/>
              </a:ext>
            </a:extLst>
          </p:cNvPr>
          <p:cNvSpPr txBox="1"/>
          <p:nvPr/>
        </p:nvSpPr>
        <p:spPr>
          <a:xfrm>
            <a:off x="8667821" y="6176963"/>
            <a:ext cx="1296637" cy="369332"/>
          </a:xfrm>
          <a:prstGeom prst="rect">
            <a:avLst/>
          </a:prstGeom>
          <a:noFill/>
        </p:spPr>
        <p:txBody>
          <a:bodyPr wrap="none" rtlCol="0">
            <a:spAutoFit/>
          </a:bodyPr>
          <a:lstStyle/>
          <a:p>
            <a:r>
              <a:rPr lang="en-US" dirty="0"/>
              <a:t>Heat Added</a:t>
            </a:r>
          </a:p>
        </p:txBody>
      </p:sp>
      <p:cxnSp>
        <p:nvCxnSpPr>
          <p:cNvPr id="8" name="Straight Connector 7">
            <a:extLst>
              <a:ext uri="{FF2B5EF4-FFF2-40B4-BE49-F238E27FC236}">
                <a16:creationId xmlns:a16="http://schemas.microsoft.com/office/drawing/2014/main" xmlns="" id="{24953FA7-E47C-4858-9BC1-79614DC46CD1}"/>
              </a:ext>
            </a:extLst>
          </p:cNvPr>
          <p:cNvCxnSpPr/>
          <p:nvPr/>
        </p:nvCxnSpPr>
        <p:spPr>
          <a:xfrm flipV="1">
            <a:off x="6734778" y="5276675"/>
            <a:ext cx="1342239" cy="900288"/>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9" name="Straight Connector 8">
            <a:extLst>
              <a:ext uri="{FF2B5EF4-FFF2-40B4-BE49-F238E27FC236}">
                <a16:creationId xmlns:a16="http://schemas.microsoft.com/office/drawing/2014/main" xmlns="" id="{A72FE7DC-38FA-4A0C-A41C-9645C79C177A}"/>
              </a:ext>
            </a:extLst>
          </p:cNvPr>
          <p:cNvCxnSpPr/>
          <p:nvPr/>
        </p:nvCxnSpPr>
        <p:spPr>
          <a:xfrm>
            <a:off x="8077017" y="5276675"/>
            <a:ext cx="864066"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3C7F458A-52E7-4F0B-A8FC-FEEDBEF8DA19}"/>
              </a:ext>
            </a:extLst>
          </p:cNvPr>
          <p:cNvCxnSpPr/>
          <p:nvPr/>
        </p:nvCxnSpPr>
        <p:spPr>
          <a:xfrm flipV="1">
            <a:off x="8941083" y="4446165"/>
            <a:ext cx="704675" cy="83051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537CE88C-2DED-4A01-BBB9-8F8940C0DFEA}"/>
              </a:ext>
            </a:extLst>
          </p:cNvPr>
          <p:cNvCxnSpPr/>
          <p:nvPr/>
        </p:nvCxnSpPr>
        <p:spPr>
          <a:xfrm>
            <a:off x="9645758" y="4446165"/>
            <a:ext cx="864066"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40E644CB-1960-4CCD-816B-DD858E78AA48}"/>
              </a:ext>
            </a:extLst>
          </p:cNvPr>
          <p:cNvCxnSpPr>
            <a:cxnSpLocks/>
          </p:cNvCxnSpPr>
          <p:nvPr/>
        </p:nvCxnSpPr>
        <p:spPr>
          <a:xfrm flipV="1">
            <a:off x="10498988" y="2155971"/>
            <a:ext cx="1353075" cy="229019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F2F378FB-C2F1-48A2-82E6-700C1A6CC7A1}"/>
              </a:ext>
            </a:extLst>
          </p:cNvPr>
          <p:cNvSpPr txBox="1"/>
          <p:nvPr/>
        </p:nvSpPr>
        <p:spPr>
          <a:xfrm>
            <a:off x="7405897" y="5726819"/>
            <a:ext cx="296876" cy="369332"/>
          </a:xfrm>
          <a:prstGeom prst="rect">
            <a:avLst/>
          </a:prstGeom>
          <a:noFill/>
        </p:spPr>
        <p:txBody>
          <a:bodyPr wrap="none" rtlCol="0">
            <a:spAutoFit/>
          </a:bodyPr>
          <a:lstStyle/>
          <a:p>
            <a:r>
              <a:rPr lang="en-US" dirty="0"/>
              <a:t>S</a:t>
            </a:r>
          </a:p>
        </p:txBody>
      </p:sp>
      <p:sp>
        <p:nvSpPr>
          <p:cNvPr id="18" name="TextBox 17">
            <a:extLst>
              <a:ext uri="{FF2B5EF4-FFF2-40B4-BE49-F238E27FC236}">
                <a16:creationId xmlns:a16="http://schemas.microsoft.com/office/drawing/2014/main" xmlns="" id="{53A12BEA-3A00-4782-B23D-9A57C7ADEB36}"/>
              </a:ext>
            </a:extLst>
          </p:cNvPr>
          <p:cNvSpPr txBox="1"/>
          <p:nvPr/>
        </p:nvSpPr>
        <p:spPr>
          <a:xfrm>
            <a:off x="9370046" y="4676754"/>
            <a:ext cx="282450" cy="369332"/>
          </a:xfrm>
          <a:prstGeom prst="rect">
            <a:avLst/>
          </a:prstGeom>
          <a:noFill/>
        </p:spPr>
        <p:txBody>
          <a:bodyPr wrap="none" rtlCol="0">
            <a:spAutoFit/>
          </a:bodyPr>
          <a:lstStyle/>
          <a:p>
            <a:r>
              <a:rPr lang="en-US" dirty="0"/>
              <a:t>L</a:t>
            </a:r>
          </a:p>
        </p:txBody>
      </p:sp>
      <p:sp>
        <p:nvSpPr>
          <p:cNvPr id="19" name="TextBox 18">
            <a:extLst>
              <a:ext uri="{FF2B5EF4-FFF2-40B4-BE49-F238E27FC236}">
                <a16:creationId xmlns:a16="http://schemas.microsoft.com/office/drawing/2014/main" xmlns="" id="{124D47B2-2BB1-47FC-893A-1A49B629DB36}"/>
              </a:ext>
            </a:extLst>
          </p:cNvPr>
          <p:cNvSpPr txBox="1"/>
          <p:nvPr/>
        </p:nvSpPr>
        <p:spPr>
          <a:xfrm>
            <a:off x="11027145" y="3527208"/>
            <a:ext cx="330540" cy="369332"/>
          </a:xfrm>
          <a:prstGeom prst="rect">
            <a:avLst/>
          </a:prstGeom>
          <a:noFill/>
        </p:spPr>
        <p:txBody>
          <a:bodyPr wrap="none" rtlCol="0">
            <a:spAutoFit/>
          </a:bodyPr>
          <a:lstStyle/>
          <a:p>
            <a:r>
              <a:rPr lang="en-US" dirty="0"/>
              <a:t>G</a:t>
            </a:r>
          </a:p>
        </p:txBody>
      </p:sp>
      <p:grpSp>
        <p:nvGrpSpPr>
          <p:cNvPr id="26" name="Group 25">
            <a:extLst>
              <a:ext uri="{FF2B5EF4-FFF2-40B4-BE49-F238E27FC236}">
                <a16:creationId xmlns:a16="http://schemas.microsoft.com/office/drawing/2014/main" xmlns="" id="{976A8E46-ABCD-432C-8258-42738D829953}"/>
              </a:ext>
            </a:extLst>
          </p:cNvPr>
          <p:cNvGrpSpPr/>
          <p:nvPr/>
        </p:nvGrpSpPr>
        <p:grpSpPr>
          <a:xfrm>
            <a:off x="6085178" y="4740260"/>
            <a:ext cx="3137304" cy="905685"/>
            <a:chOff x="5541475" y="4740260"/>
            <a:chExt cx="3137304" cy="905685"/>
          </a:xfrm>
        </p:grpSpPr>
        <p:cxnSp>
          <p:nvCxnSpPr>
            <p:cNvPr id="21" name="Straight Connector 20">
              <a:extLst>
                <a:ext uri="{FF2B5EF4-FFF2-40B4-BE49-F238E27FC236}">
                  <a16:creationId xmlns:a16="http://schemas.microsoft.com/office/drawing/2014/main" xmlns="" id="{5E7C6F45-1BA0-4600-8E17-FD3E3DD9B448}"/>
                </a:ext>
              </a:extLst>
            </p:cNvPr>
            <p:cNvCxnSpPr/>
            <p:nvPr/>
          </p:nvCxnSpPr>
          <p:spPr>
            <a:xfrm>
              <a:off x="6191075" y="4924926"/>
              <a:ext cx="24877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EEAB9527-408E-40C5-A377-3A17F182217B}"/>
                </a:ext>
              </a:extLst>
            </p:cNvPr>
            <p:cNvCxnSpPr>
              <a:cxnSpLocks/>
            </p:cNvCxnSpPr>
            <p:nvPr/>
          </p:nvCxnSpPr>
          <p:spPr>
            <a:xfrm>
              <a:off x="6191075" y="5462337"/>
              <a:ext cx="11487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F6A8D1E0-AB9E-4293-913C-E9C2B02EA63B}"/>
                </a:ext>
              </a:extLst>
            </p:cNvPr>
            <p:cNvSpPr txBox="1"/>
            <p:nvPr/>
          </p:nvSpPr>
          <p:spPr>
            <a:xfrm>
              <a:off x="5597541" y="4740260"/>
              <a:ext cx="705666" cy="369332"/>
            </a:xfrm>
            <a:prstGeom prst="rect">
              <a:avLst/>
            </a:prstGeom>
            <a:noFill/>
          </p:spPr>
          <p:txBody>
            <a:bodyPr wrap="square" rtlCol="0">
              <a:spAutoFit/>
            </a:bodyPr>
            <a:lstStyle/>
            <a:p>
              <a:r>
                <a:rPr lang="en-US" dirty="0"/>
                <a:t>38⁰C</a:t>
              </a:r>
            </a:p>
          </p:txBody>
        </p:sp>
        <p:sp>
          <p:nvSpPr>
            <p:cNvPr id="25" name="TextBox 24">
              <a:extLst>
                <a:ext uri="{FF2B5EF4-FFF2-40B4-BE49-F238E27FC236}">
                  <a16:creationId xmlns:a16="http://schemas.microsoft.com/office/drawing/2014/main" xmlns="" id="{C7B05FB9-ACC0-4AF2-843D-9EBAED1FCE7E}"/>
                </a:ext>
              </a:extLst>
            </p:cNvPr>
            <p:cNvSpPr txBox="1"/>
            <p:nvPr/>
          </p:nvSpPr>
          <p:spPr>
            <a:xfrm>
              <a:off x="5541475" y="5276613"/>
              <a:ext cx="705666" cy="369332"/>
            </a:xfrm>
            <a:prstGeom prst="rect">
              <a:avLst/>
            </a:prstGeom>
            <a:noFill/>
          </p:spPr>
          <p:txBody>
            <a:bodyPr wrap="square" rtlCol="0">
              <a:spAutoFit/>
            </a:bodyPr>
            <a:lstStyle/>
            <a:p>
              <a:r>
                <a:rPr lang="en-US" dirty="0"/>
                <a:t>-15⁰C</a:t>
              </a:r>
            </a:p>
          </p:txBody>
        </p: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79A6FDDE-F4B5-470F-9D58-5FF19D16AB34}"/>
                  </a:ext>
                </a:extLst>
              </p:cNvPr>
              <p:cNvSpPr txBox="1"/>
              <p:nvPr/>
            </p:nvSpPr>
            <p:spPr>
              <a:xfrm>
                <a:off x="5813106" y="753139"/>
                <a:ext cx="6378894" cy="570734"/>
              </a:xfrm>
              <a:prstGeom prst="rect">
                <a:avLst/>
              </a:prstGeom>
              <a:noFill/>
            </p:spPr>
            <p:txBody>
              <a:bodyPr wrap="square"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𝑖𝑐𝑒</m:t>
                        </m:r>
                      </m:sub>
                    </m:sSub>
                    <m:r>
                      <a:rPr lang="en-US" sz="2000" b="0" i="1" smtClean="0">
                        <a:latin typeface="Cambria Math" panose="02040503050406030204" pitchFamily="18" charset="0"/>
                      </a:rPr>
                      <m:t>=2.03</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𝐽</m:t>
                        </m:r>
                      </m:num>
                      <m:den>
                        <m:r>
                          <a:rPr lang="en-US" sz="2000" b="0" i="1" smtClean="0">
                            <a:latin typeface="Cambria Math" panose="02040503050406030204" pitchFamily="18" charset="0"/>
                          </a:rPr>
                          <m:t>𝑔</m:t>
                        </m:r>
                        <m:r>
                          <a:rPr lang="en-US" sz="2000" b="0" i="1" smtClean="0">
                            <a:latin typeface="Cambria Math" panose="02040503050406030204" pitchFamily="18" charset="0"/>
                          </a:rPr>
                          <m:t>∗℃</m:t>
                        </m:r>
                      </m:den>
                    </m:f>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𝐻</m:t>
                        </m:r>
                      </m:e>
                      <m:sub>
                        <m:r>
                          <a:rPr lang="en-US" sz="2000" b="0" i="1" smtClean="0">
                            <a:latin typeface="Cambria Math" panose="02040503050406030204" pitchFamily="18" charset="0"/>
                            <a:ea typeface="Cambria Math" panose="02040503050406030204" pitchFamily="18" charset="0"/>
                          </a:rPr>
                          <m:t>𝑓𝑢𝑠</m:t>
                        </m:r>
                      </m:sub>
                    </m:sSub>
                    <m:r>
                      <a:rPr lang="en-US" sz="2000" b="0" i="1" smtClean="0">
                        <a:latin typeface="Cambria Math" panose="02040503050406030204" pitchFamily="18" charset="0"/>
                        <a:ea typeface="Cambria Math" panose="02040503050406030204" pitchFamily="18" charset="0"/>
                      </a:rPr>
                      <m:t>=6.01</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𝑘𝐽</m:t>
                        </m:r>
                      </m:num>
                      <m:den>
                        <m:r>
                          <a:rPr lang="en-US" sz="2000" b="0" i="1" smtClean="0">
                            <a:latin typeface="Cambria Math" panose="02040503050406030204" pitchFamily="18" charset="0"/>
                            <a:ea typeface="Cambria Math" panose="02040503050406030204" pitchFamily="18" charset="0"/>
                          </a:rPr>
                          <m:t>𝑚𝑜𝑙</m:t>
                        </m:r>
                      </m:den>
                    </m:f>
                  </m:oMath>
                </a14:m>
                <a:r>
                  <a:rPr lang="en-US" sz="2000" dirty="0"/>
                  <a: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𝑠</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𝐻</m:t>
                            </m:r>
                          </m:e>
                          <m:sub>
                            <m:r>
                              <a:rPr lang="en-US" sz="2000" b="0" i="1" smtClean="0">
                                <a:latin typeface="Cambria Math" panose="02040503050406030204" pitchFamily="18" charset="0"/>
                              </a:rPr>
                              <m:t>2</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𝑂</m:t>
                            </m:r>
                          </m:e>
                          <m:sub>
                            <m:r>
                              <a:rPr lang="en-US" sz="2000" b="0" i="1" smtClean="0">
                                <a:latin typeface="Cambria Math" panose="02040503050406030204" pitchFamily="18" charset="0"/>
                              </a:rPr>
                              <m:t>𝑙</m:t>
                            </m:r>
                          </m:sub>
                        </m:sSub>
                      </m:sub>
                    </m:sSub>
                    <m:r>
                      <a:rPr lang="en-US" sz="2000" b="0" i="1" smtClean="0">
                        <a:latin typeface="Cambria Math" panose="02040503050406030204" pitchFamily="18" charset="0"/>
                      </a:rPr>
                      <m:t>=4.184</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𝐽</m:t>
                        </m:r>
                      </m:num>
                      <m:den>
                        <m:r>
                          <a:rPr lang="en-US" sz="2000" b="0" i="1" smtClean="0">
                            <a:latin typeface="Cambria Math" panose="02040503050406030204" pitchFamily="18" charset="0"/>
                          </a:rPr>
                          <m:t>𝑔</m:t>
                        </m:r>
                        <m:r>
                          <a:rPr lang="en-US" sz="2000" b="0" i="1" smtClean="0">
                            <a:latin typeface="Cambria Math" panose="02040503050406030204" pitchFamily="18" charset="0"/>
                          </a:rPr>
                          <m:t>∗℃</m:t>
                        </m:r>
                      </m:den>
                    </m:f>
                  </m:oMath>
                </a14:m>
                <a:r>
                  <a:rPr lang="en-US" sz="2000" dirty="0"/>
                  <a:t> </a:t>
                </a:r>
              </a:p>
            </p:txBody>
          </p:sp>
        </mc:Choice>
        <mc:Fallback xmlns="">
          <p:sp>
            <p:nvSpPr>
              <p:cNvPr id="27" name="TextBox 26">
                <a:extLst>
                  <a:ext uri="{FF2B5EF4-FFF2-40B4-BE49-F238E27FC236}">
                    <a16:creationId xmlns:a16="http://schemas.microsoft.com/office/drawing/2014/main" id="{79A6FDDE-F4B5-470F-9D58-5FF19D16AB34}"/>
                  </a:ext>
                </a:extLst>
              </p:cNvPr>
              <p:cNvSpPr txBox="1">
                <a:spLocks noRot="1" noChangeAspect="1" noMove="1" noResize="1" noEditPoints="1" noAdjustHandles="1" noChangeArrowheads="1" noChangeShapeType="1" noTextEdit="1"/>
              </p:cNvSpPr>
              <p:nvPr/>
            </p:nvSpPr>
            <p:spPr>
              <a:xfrm>
                <a:off x="5813106" y="753139"/>
                <a:ext cx="6378894" cy="570734"/>
              </a:xfrm>
              <a:prstGeom prst="rect">
                <a:avLst/>
              </a:prstGeom>
              <a:blipFill>
                <a:blip r:embed="rId3"/>
                <a:stretch>
                  <a:fillRect b="-2151"/>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xmlns="" id="{4CE12FDF-AB50-47D9-851C-76AF569E7255}"/>
              </a:ext>
            </a:extLst>
          </p:cNvPr>
          <p:cNvCxnSpPr>
            <a:cxnSpLocks/>
          </p:cNvCxnSpPr>
          <p:nvPr/>
        </p:nvCxnSpPr>
        <p:spPr>
          <a:xfrm flipV="1">
            <a:off x="7503248" y="5109593"/>
            <a:ext cx="567031" cy="352743"/>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45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T 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 Theme1" id="{7C2D677C-1B81-4F34-A2CE-FC07BE015987}" vid="{F1828099-5CFD-4C97-91A0-33A4C45C5009}"/>
    </a:ext>
  </a:extLst>
</a:theme>
</file>

<file path=ppt/theme/theme2.xml><?xml version="1.0" encoding="utf-8"?>
<a:theme xmlns:a="http://schemas.openxmlformats.org/drawingml/2006/main" name="4-3 Dark Background">
  <a:themeElements>
    <a:clrScheme name="Custom 11">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0403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3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3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4-3 Dark Background">
  <a:themeElements>
    <a:clrScheme name="Custom 11">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0403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4-3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4-3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UT Theme1</Template>
  <TotalTime>927</TotalTime>
  <Words>856</Words>
  <Application>Microsoft Office PowerPoint</Application>
  <PresentationFormat>Widescreen</PresentationFormat>
  <Paragraphs>218</Paragraphs>
  <Slides>22</Slides>
  <Notes>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22</vt:i4>
      </vt:variant>
    </vt:vector>
  </HeadingPairs>
  <TitlesOfParts>
    <vt:vector size="34" baseType="lpstr">
      <vt:lpstr>Arial</vt:lpstr>
      <vt:lpstr>Calibri</vt:lpstr>
      <vt:lpstr>Calibri Light</vt:lpstr>
      <vt:lpstr>Cambria Math</vt:lpstr>
      <vt:lpstr>Wingdings 2</vt:lpstr>
      <vt:lpstr>UT Theme1</vt:lpstr>
      <vt:lpstr>4-3 Dark Background</vt:lpstr>
      <vt:lpstr>4-3 Light Background</vt:lpstr>
      <vt:lpstr>4-3 White Backgroud</vt:lpstr>
      <vt:lpstr>1_4-3 Dark Background</vt:lpstr>
      <vt:lpstr>1_4-3 Light Background</vt:lpstr>
      <vt:lpstr>1_4-3 White Backgroud</vt:lpstr>
      <vt:lpstr>CH 302 Exam 1 Review</vt:lpstr>
      <vt:lpstr>You need to know these equations!</vt:lpstr>
      <vt:lpstr>IMF’s (overview)</vt:lpstr>
      <vt:lpstr>Enthalpy (H)</vt:lpstr>
      <vt:lpstr>Entropy (S)</vt:lpstr>
      <vt:lpstr>Gibb’s Free Energy (G)</vt:lpstr>
      <vt:lpstr>Heating curves</vt:lpstr>
      <vt:lpstr>Example:  The Ice Sculpture and the Hot Tub</vt:lpstr>
      <vt:lpstr>PowerPoint Presentation</vt:lpstr>
      <vt:lpstr>PowerPoint Presentation</vt:lpstr>
      <vt:lpstr>PowerPoint Presentation</vt:lpstr>
      <vt:lpstr>Phase diagrams</vt:lpstr>
      <vt:lpstr>Solutions</vt:lpstr>
      <vt:lpstr>Will it Dissolve?</vt:lpstr>
      <vt:lpstr>Henry’s law</vt:lpstr>
      <vt:lpstr>Colligative properties</vt:lpstr>
      <vt:lpstr>Freezing Point Depression and Boiling Point Elevation</vt:lpstr>
      <vt:lpstr>Van’t Hoff Factor (i)</vt:lpstr>
      <vt:lpstr>Vapor Pressure</vt:lpstr>
      <vt:lpstr>Vapor Pressure</vt:lpstr>
      <vt:lpstr>An Osmotic Pressure Problem</vt:lpstr>
      <vt:lpstr>General tips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302 Exam 1 Review</dc:title>
  <dc:creator>Geoffrey Geberth</dc:creator>
  <cp:lastModifiedBy>Geoffrey Geberth</cp:lastModifiedBy>
  <cp:revision>48</cp:revision>
  <dcterms:created xsi:type="dcterms:W3CDTF">2018-09-16T19:38:37Z</dcterms:created>
  <dcterms:modified xsi:type="dcterms:W3CDTF">2018-09-17T22:27:31Z</dcterms:modified>
</cp:coreProperties>
</file>